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0" r:id="rId2"/>
    <p:sldId id="271" r:id="rId3"/>
    <p:sldId id="265" r:id="rId4"/>
    <p:sldId id="258" r:id="rId5"/>
    <p:sldId id="267" r:id="rId6"/>
    <p:sldId id="259" r:id="rId7"/>
    <p:sldId id="260" r:id="rId8"/>
    <p:sldId id="268" r:id="rId9"/>
    <p:sldId id="262" r:id="rId10"/>
    <p:sldId id="263" r:id="rId11"/>
    <p:sldId id="264" r:id="rId12"/>
    <p:sldId id="266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924944"/>
            <a:ext cx="6512511" cy="2590224"/>
          </a:xfrm>
        </p:spPr>
        <p:txBody>
          <a:bodyPr/>
          <a:lstStyle/>
          <a:p>
            <a:pPr algn="ctr"/>
            <a:r>
              <a:rPr lang="ru-RU" dirty="0" smtClean="0"/>
              <a:t>Проект создания эффективной </a:t>
            </a:r>
            <a:r>
              <a:rPr lang="ru-RU" dirty="0" smtClean="0"/>
              <a:t>школы</a:t>
            </a:r>
            <a:br>
              <a:rPr lang="ru-RU" dirty="0" smtClean="0"/>
            </a:br>
            <a:r>
              <a:rPr lang="ru-RU" sz="2400" dirty="0" smtClean="0"/>
              <a:t>11.11.2014г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Муниципальное общеобразовательное учреждение средняя общеобразовательная школа № 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8367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Риски достижения цели: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22426188"/>
              </p:ext>
            </p:extLst>
          </p:nvPr>
        </p:nvGraphicFramePr>
        <p:xfrm>
          <a:off x="251520" y="836715"/>
          <a:ext cx="8712968" cy="585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38"/>
                <a:gridCol w="5035430"/>
              </a:tblGrid>
              <a:tr h="35858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Компенсация риска</a:t>
                      </a:r>
                      <a:endParaRPr lang="ru-RU" dirty="0"/>
                    </a:p>
                  </a:txBody>
                  <a:tcPr/>
                </a:tc>
              </a:tr>
              <a:tr h="35858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Финансово-экономический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Недостаточность средств на оснащение ОП, поощрение учащихся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Привлечение дополнительных</a:t>
                      </a:r>
                      <a:r>
                        <a:rPr lang="ru-RU" sz="1400" baseline="0" dirty="0" smtClean="0"/>
                        <a:t> бюджетных и внебюджетных средств</a:t>
                      </a:r>
                      <a:endParaRPr lang="ru-RU" sz="1400" dirty="0"/>
                    </a:p>
                  </a:txBody>
                  <a:tcPr/>
                </a:tc>
              </a:tr>
              <a:tr h="35858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социальный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36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Низкий  образовательный и культурный уровни родителей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Диагностика и проведение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="1" baseline="0" dirty="0" smtClean="0"/>
                        <a:t>дифференцированного обучения </a:t>
                      </a:r>
                      <a:r>
                        <a:rPr lang="ru-RU" sz="1400" baseline="0" dirty="0" smtClean="0"/>
                        <a:t>родителей через организацию досуговых центров, консультационных пунктов, лекториев</a:t>
                      </a:r>
                      <a:endParaRPr lang="ru-RU" sz="1400" dirty="0"/>
                    </a:p>
                  </a:txBody>
                  <a:tcPr/>
                </a:tc>
              </a:tr>
              <a:tr h="35858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кадровый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8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Низкий уровень проф. мастерства, отсутствие кадров,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Индивидуальная работа</a:t>
                      </a:r>
                      <a:r>
                        <a:rPr lang="ru-RU" sz="1400" dirty="0" smtClean="0"/>
                        <a:t>, работа творческих групп, педагогических сообществ, </a:t>
                      </a:r>
                      <a:r>
                        <a:rPr lang="ru-RU" sz="1400" b="1" dirty="0" smtClean="0"/>
                        <a:t>стимулирование обмена опытом, поддержка педагогов, работающих в более сложных условиях</a:t>
                      </a:r>
                      <a:endParaRPr lang="ru-RU" sz="1400" b="1" dirty="0"/>
                    </a:p>
                  </a:txBody>
                  <a:tcPr/>
                </a:tc>
              </a:tr>
              <a:tr h="35858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мотивационный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Низкий уровень мотивации педагогов, непринятие</a:t>
                      </a:r>
                      <a:r>
                        <a:rPr lang="ru-RU" sz="1400" baseline="0" dirty="0" smtClean="0"/>
                        <a:t> частью коллектива нововведений, эмоциональное выгорание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Разработка системы стимулирования и поддержка новаторов; формирование корпоративной культуры</a:t>
                      </a:r>
                      <a:endParaRPr lang="ru-RU" sz="1400" dirty="0"/>
                    </a:p>
                  </a:txBody>
                  <a:tcPr/>
                </a:tc>
              </a:tr>
              <a:tr h="7420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Низкий уровень мотивации  учащихся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поддержка  достижений прежде всего неуспешных учащихся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1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85728"/>
            <a:ext cx="6993553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Финансовое обеспечение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1714488"/>
            <a:ext cx="8215370" cy="4643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u="sng" dirty="0" smtClean="0"/>
              <a:t>Источники финансирования:</a:t>
            </a:r>
          </a:p>
          <a:p>
            <a:pPr marL="0" indent="0" algn="just">
              <a:buNone/>
            </a:pPr>
            <a:r>
              <a:rPr lang="ru-RU" dirty="0"/>
              <a:t>-</a:t>
            </a:r>
            <a:r>
              <a:rPr lang="ru-RU" dirty="0" smtClean="0"/>
              <a:t>Бюджетные средства (заработная плата, развитие материальной базы, социальная поддержка, обучение педагогов)</a:t>
            </a:r>
          </a:p>
          <a:p>
            <a:pPr marL="0" indent="0" algn="just">
              <a:buNone/>
            </a:pPr>
            <a:r>
              <a:rPr lang="ru-RU" dirty="0" smtClean="0"/>
              <a:t>-Внебюджетные средства (платные услуги, добровольные пожертвования, спонсорские средства);</a:t>
            </a:r>
          </a:p>
          <a:p>
            <a:pPr marL="0" indent="0" algn="just">
              <a:buNone/>
            </a:pPr>
            <a:r>
              <a:rPr lang="ru-RU" dirty="0" smtClean="0"/>
              <a:t>-Гранты (региональные, муниципальные, общественных организаций)</a:t>
            </a:r>
          </a:p>
          <a:p>
            <a:pPr marL="0" indent="0" algn="just">
              <a:buNone/>
            </a:pPr>
            <a:r>
              <a:rPr lang="ru-RU" u="sng" dirty="0" smtClean="0"/>
              <a:t>Назначение дополнительного финансирования:</a:t>
            </a:r>
            <a:r>
              <a:rPr lang="ru-RU" dirty="0" smtClean="0"/>
              <a:t> поощрение учащихся, родителей, педагогов; проведение мероприятий; социальная помощь; развитие МТБ; обучение педагогов.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14290"/>
            <a:ext cx="6512511" cy="928694"/>
          </a:xfrm>
        </p:spPr>
        <p:txBody>
          <a:bodyPr/>
          <a:lstStyle/>
          <a:p>
            <a:r>
              <a:rPr lang="ru-RU" sz="2400" dirty="0" smtClean="0"/>
              <a:t>План первоочередных действий по совершенствованию  системы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500033" y="1142987"/>
          <a:ext cx="8215371" cy="537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9"/>
                <a:gridCol w="2857520"/>
                <a:gridCol w="1143008"/>
                <a:gridCol w="2000264"/>
              </a:tblGrid>
              <a:tr h="714377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Организационное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Референдум</a:t>
                      </a:r>
                      <a:r>
                        <a:rPr lang="ru-RU" sz="1400" baseline="0" dirty="0" smtClean="0"/>
                        <a:t> родительской общественности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22-31</a:t>
                      </a:r>
                      <a:r>
                        <a:rPr lang="ru-RU" sz="1400" baseline="0" dirty="0" smtClean="0"/>
                        <a:t> октября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Директор,</a:t>
                      </a:r>
                      <a:r>
                        <a:rPr lang="ru-RU" sz="1400" baseline="0" dirty="0" smtClean="0"/>
                        <a:t> зам. директора по УВР, ВР</a:t>
                      </a:r>
                      <a:endParaRPr lang="ru-RU" sz="1400" dirty="0"/>
                    </a:p>
                  </a:txBody>
                  <a:tcPr/>
                </a:tc>
              </a:tr>
              <a:tr h="55834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Референдум</a:t>
                      </a:r>
                      <a:r>
                        <a:rPr lang="ru-RU" sz="1400" baseline="0" dirty="0" smtClean="0"/>
                        <a:t> учительской общественности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22-31</a:t>
                      </a:r>
                      <a:r>
                        <a:rPr lang="ru-RU" sz="1400" baseline="0" dirty="0" smtClean="0"/>
                        <a:t> октября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Директор,</a:t>
                      </a:r>
                      <a:r>
                        <a:rPr lang="ru-RU" sz="1400" baseline="0" dirty="0" smtClean="0"/>
                        <a:t> зам. директора по УВР, ВР</a:t>
                      </a:r>
                      <a:endParaRPr lang="ru-RU" sz="1400" dirty="0"/>
                    </a:p>
                  </a:txBody>
                  <a:tcPr/>
                </a:tc>
              </a:tr>
              <a:tr h="545186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Референдум</a:t>
                      </a:r>
                      <a:r>
                        <a:rPr lang="ru-RU" sz="1400" baseline="0" dirty="0" smtClean="0"/>
                        <a:t> ученической общественности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22-31</a:t>
                      </a:r>
                      <a:r>
                        <a:rPr lang="ru-RU" sz="1400" baseline="0" dirty="0" smtClean="0"/>
                        <a:t> октября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Директор,</a:t>
                      </a:r>
                      <a:r>
                        <a:rPr lang="ru-RU" sz="1400" baseline="0" dirty="0" smtClean="0"/>
                        <a:t> зам. директора по УВР, ВР</a:t>
                      </a:r>
                      <a:endParaRPr lang="ru-RU" sz="1400" dirty="0"/>
                    </a:p>
                  </a:txBody>
                  <a:tcPr/>
                </a:tc>
              </a:tr>
              <a:tr h="46058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Педсовет «Создание эффективной школы»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 ноября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Директор,</a:t>
                      </a:r>
                      <a:r>
                        <a:rPr lang="ru-RU" sz="1400" baseline="0" dirty="0" smtClean="0"/>
                        <a:t> зам. директора по УВР, ВР</a:t>
                      </a:r>
                      <a:endParaRPr lang="ru-RU" sz="1400" dirty="0"/>
                    </a:p>
                  </a:txBody>
                  <a:tcPr/>
                </a:tc>
              </a:tr>
              <a:tr h="460589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КТД «Мы вместе»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 ноября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зам. директора по  ВР, </a:t>
                      </a:r>
                      <a:r>
                        <a:rPr lang="ru-RU" sz="1400" baseline="0" dirty="0" err="1" smtClean="0"/>
                        <a:t>кл</a:t>
                      </a:r>
                      <a:r>
                        <a:rPr lang="ru-RU" sz="1400" baseline="0" dirty="0" smtClean="0"/>
                        <a:t>. </a:t>
                      </a:r>
                      <a:r>
                        <a:rPr lang="ru-RU" sz="1400" baseline="0" dirty="0" err="1" smtClean="0"/>
                        <a:t>рук-ли</a:t>
                      </a:r>
                      <a:endParaRPr lang="ru-RU" sz="1400" dirty="0"/>
                    </a:p>
                  </a:txBody>
                  <a:tcPr/>
                </a:tc>
              </a:tr>
              <a:tr h="6995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Планирование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Заседание рабочей группы по 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азработке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дорожной карты 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</a:t>
                      </a:r>
                      <a:r>
                        <a:rPr lang="ru-RU" sz="1400" baseline="0" dirty="0" smtClean="0"/>
                        <a:t> ноября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/>
                        <a:t>Директор,</a:t>
                      </a:r>
                      <a:r>
                        <a:rPr lang="ru-RU" sz="1400" baseline="0" smtClean="0"/>
                        <a:t> зам. директора по УВР, ВР</a:t>
                      </a:r>
                      <a:endParaRPr lang="ru-RU" sz="1400" dirty="0"/>
                    </a:p>
                  </a:txBody>
                  <a:tcPr/>
                </a:tc>
              </a:tr>
              <a:tr h="539559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Педсовет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 ноября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Директор,</a:t>
                      </a:r>
                      <a:r>
                        <a:rPr lang="ru-RU" sz="1400" baseline="0" dirty="0" smtClean="0"/>
                        <a:t> зам. директора по УВР, ВР</a:t>
                      </a:r>
                      <a:endParaRPr lang="ru-RU" sz="1400" dirty="0"/>
                    </a:p>
                  </a:txBody>
                  <a:tcPr/>
                </a:tc>
              </a:tr>
              <a:tr h="656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Реализация  и рефлексия 1 этапа проекта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педсовет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 декабря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Директор,</a:t>
                      </a:r>
                      <a:r>
                        <a:rPr lang="ru-RU" sz="1400" baseline="0" dirty="0" smtClean="0"/>
                        <a:t> зам. директора по УВР, ВР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Рук-ли</a:t>
                      </a:r>
                      <a:r>
                        <a:rPr lang="ru-RU" sz="1400" dirty="0" smtClean="0"/>
                        <a:t> МО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эффективный режим </a:t>
            </a:r>
            <a:r>
              <a:rPr lang="ru-RU" smtClean="0"/>
              <a:t>работы образовательной </a:t>
            </a:r>
            <a:r>
              <a:rPr lang="ru-RU" dirty="0" smtClean="0"/>
              <a:t>организации и, как следствие, повышение результатов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ru-RU" sz="4400" dirty="0"/>
              <a:t>н</a:t>
            </a:r>
            <a:r>
              <a:rPr lang="ru-RU" sz="4400" dirty="0" smtClean="0"/>
              <a:t>изкие образовательные результаты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656183"/>
          </a:xfrm>
        </p:spPr>
        <p:txBody>
          <a:bodyPr/>
          <a:lstStyle/>
          <a:p>
            <a:r>
              <a:rPr lang="ru-RU" dirty="0" smtClean="0"/>
              <a:t>Проблема: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428604"/>
            <a:ext cx="6000792" cy="928694"/>
          </a:xfrm>
        </p:spPr>
        <p:txBody>
          <a:bodyPr/>
          <a:lstStyle/>
          <a:p>
            <a:r>
              <a:rPr lang="ru-RU" sz="2800" dirty="0" smtClean="0"/>
              <a:t>Анализ эффективности работы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500034" y="1285860"/>
          <a:ext cx="8143932" cy="533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993069"/>
                <a:gridCol w="2436219"/>
              </a:tblGrid>
              <a:tr h="861691"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Перечень неудовлетворительных</a:t>
                      </a:r>
                      <a:r>
                        <a:rPr lang="ru-RU" sz="1800" baseline="0" dirty="0" smtClean="0"/>
                        <a:t> результатов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Причины низких </a:t>
                      </a:r>
                      <a:r>
                        <a:rPr lang="ru-RU" sz="1800" baseline="0" dirty="0" smtClean="0"/>
                        <a:t>результатов</a:t>
                      </a:r>
                      <a:endParaRPr lang="ru-RU" sz="1800" dirty="0"/>
                    </a:p>
                  </a:txBody>
                  <a:tcPr/>
                </a:tc>
              </a:tr>
              <a:tr h="70095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Реальные</a:t>
                      </a:r>
                      <a:r>
                        <a:rPr lang="ru-RU" sz="1800" b="1" baseline="0" dirty="0" smtClean="0"/>
                        <a:t> результаты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Что должно быть (идеал)</a:t>
                      </a:r>
                      <a:endParaRPr lang="ru-R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782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Качество знаний -35,7%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Качество знаний - 40%</a:t>
                      </a:r>
                      <a:endParaRPr lang="ru-RU" sz="1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dirty="0" smtClean="0"/>
                        <a:t>-Неэффективность управления;</a:t>
                      </a:r>
                      <a:endParaRPr lang="ru-RU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-Недостаточный уровень квалификации кадров;</a:t>
                      </a:r>
                    </a:p>
                    <a:p>
                      <a:endParaRPr lang="ru-RU" sz="1800" dirty="0"/>
                    </a:p>
                    <a:p>
                      <a:r>
                        <a:rPr lang="ru-RU" sz="1800" dirty="0" smtClean="0"/>
                        <a:t>- Отсутствие чёткой миссии, несформированная система уклада школы</a:t>
                      </a:r>
                      <a:endParaRPr lang="ru-RU" sz="1800" dirty="0"/>
                    </a:p>
                  </a:txBody>
                  <a:tcPr/>
                </a:tc>
              </a:tr>
              <a:tr h="133833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Совершение</a:t>
                      </a:r>
                      <a:r>
                        <a:rPr lang="ru-RU" sz="1800" baseline="0" dirty="0" smtClean="0"/>
                        <a:t> учащимися правонарушений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Максимальное</a:t>
                      </a:r>
                      <a:r>
                        <a:rPr lang="ru-RU" sz="1800" baseline="0" dirty="0" smtClean="0"/>
                        <a:t> с</a:t>
                      </a:r>
                      <a:r>
                        <a:rPr lang="ru-RU" sz="1800" dirty="0" smtClean="0"/>
                        <a:t>нижение числа учащихся, состоящих на внешнем учёте, направленных</a:t>
                      </a:r>
                      <a:r>
                        <a:rPr lang="ru-RU" sz="1800" baseline="0" dirty="0" smtClean="0"/>
                        <a:t> в спец.учреждения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52616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Значительное число учащихся, имеющих немотивированные пропуски уроков без причины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Отсутствие немотивированных пропусков уроков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57166"/>
            <a:ext cx="6512511" cy="1143008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435280" cy="28289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 smtClean="0"/>
              <a:t>Повышение образовательных результатов через создание эффективного образовательного пространства, которое позволит обеспечить личностный рост </a:t>
            </a:r>
            <a:r>
              <a:rPr lang="ru-RU" sz="2400" b="1" i="1" dirty="0" smtClean="0"/>
              <a:t>всех</a:t>
            </a:r>
            <a:r>
              <a:rPr lang="ru-RU" sz="2400" i="1" dirty="0" smtClean="0"/>
              <a:t> участников образовательного процесса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9820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57166"/>
            <a:ext cx="6512511" cy="1071570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1500174"/>
            <a:ext cx="7929618" cy="478634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500" dirty="0" smtClean="0">
                <a:solidFill>
                  <a:srgbClr val="FF0000"/>
                </a:solidFill>
              </a:rPr>
              <a:t>1. </a:t>
            </a:r>
            <a:r>
              <a:rPr lang="ru-RU" sz="5000" dirty="0" smtClean="0"/>
              <a:t>Создание  эффективной модели управления ОУ</a:t>
            </a:r>
          </a:p>
          <a:p>
            <a:pPr marL="0" indent="0">
              <a:buNone/>
            </a:pPr>
            <a:endParaRPr lang="ru-RU" sz="5000" u="sng" dirty="0" smtClean="0"/>
          </a:p>
          <a:p>
            <a:pPr marL="0" indent="0" algn="just">
              <a:buNone/>
            </a:pPr>
            <a:r>
              <a:rPr lang="ru-RU" sz="5000" i="1" u="sng" dirty="0" smtClean="0"/>
              <a:t>Направления деятельности:</a:t>
            </a:r>
          </a:p>
          <a:p>
            <a:pPr marL="0" indent="0" algn="just">
              <a:buNone/>
            </a:pPr>
            <a:r>
              <a:rPr lang="ru-RU" sz="5000" i="1" dirty="0" smtClean="0"/>
              <a:t>-эффективное распределение должностных обязанностей между всеми участниками ОП с делегированием функций по управлению;</a:t>
            </a:r>
          </a:p>
          <a:p>
            <a:pPr marL="0" indent="0" algn="just">
              <a:buNone/>
            </a:pPr>
            <a:r>
              <a:rPr lang="ru-RU" sz="5000" i="1" dirty="0" smtClean="0"/>
              <a:t>- развитие  государственно-общественного управления, самоуправления;</a:t>
            </a:r>
          </a:p>
          <a:p>
            <a:pPr algn="just">
              <a:buNone/>
            </a:pPr>
            <a:r>
              <a:rPr lang="ru-RU" sz="5000" i="1" dirty="0" smtClean="0"/>
              <a:t>-разработка системы мониторинга УВП;</a:t>
            </a:r>
          </a:p>
          <a:p>
            <a:pPr algn="just">
              <a:buNone/>
            </a:pPr>
            <a:r>
              <a:rPr lang="ru-RU" sz="5000" i="1" dirty="0" smtClean="0"/>
              <a:t>-реализация принципа коллегиальности и постоянного диалога (переговоры, работа конфликтной комиссии, вынесение публичных благодарностей).</a:t>
            </a:r>
          </a:p>
          <a:p>
            <a:pPr algn="just">
              <a:buNone/>
            </a:pPr>
            <a:r>
              <a:rPr lang="ru-RU" sz="5000" i="1" dirty="0" smtClean="0"/>
              <a:t>-создание открытой системы управления (предоставление форм отчетности, предполагающих обсуждение и рефлексию; коллективное планирование). </a:t>
            </a:r>
          </a:p>
          <a:p>
            <a:pPr marL="0" indent="0">
              <a:buNone/>
            </a:pPr>
            <a:endParaRPr lang="ru-RU" sz="45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14290"/>
            <a:ext cx="6512511" cy="857256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1142984"/>
            <a:ext cx="8286808" cy="5357850"/>
          </a:xfrm>
        </p:spPr>
        <p:txBody>
          <a:bodyPr/>
          <a:lstStyle/>
          <a:p>
            <a:pPr marL="514350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2. </a:t>
            </a:r>
            <a:r>
              <a:rPr lang="ru-RU" sz="2400" dirty="0" smtClean="0"/>
              <a:t>Повышение уровня квалификации педагогических кадров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i="1" u="sng" dirty="0" smtClean="0"/>
              <a:t>Направления деятельности:</a:t>
            </a:r>
          </a:p>
          <a:p>
            <a:pPr marL="0" indent="0">
              <a:buNone/>
            </a:pPr>
            <a:r>
              <a:rPr lang="ru-RU" sz="2400" i="1" dirty="0" smtClean="0"/>
              <a:t>-разработка системы стимулирования кадров;</a:t>
            </a:r>
          </a:p>
          <a:p>
            <a:pPr marL="0" indent="0">
              <a:buNone/>
            </a:pPr>
            <a:r>
              <a:rPr lang="ru-RU" sz="2400" i="1" dirty="0" smtClean="0"/>
              <a:t>-формирование активной позиции педагогов;</a:t>
            </a:r>
          </a:p>
          <a:p>
            <a:pPr marL="0" indent="0">
              <a:buNone/>
            </a:pPr>
            <a:r>
              <a:rPr lang="ru-RU" sz="2400" i="1" dirty="0" smtClean="0"/>
              <a:t>- формирование ценностных установок на повышение жизненных шансов учащихся, на достижение высоких результатов;</a:t>
            </a:r>
          </a:p>
          <a:p>
            <a:pPr marL="0" indent="0">
              <a:buNone/>
            </a:pPr>
            <a:r>
              <a:rPr lang="ru-RU" sz="2400" i="1" dirty="0" smtClean="0"/>
              <a:t>-создание системы корпоративного обучения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0086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28604"/>
            <a:ext cx="6512511" cy="928694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1500174"/>
            <a:ext cx="8286808" cy="50720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3. </a:t>
            </a:r>
            <a:r>
              <a:rPr lang="ru-RU" sz="2800" dirty="0" smtClean="0"/>
              <a:t>Определение миссии школы, принятой всеми участниками образовательного процесса</a:t>
            </a:r>
          </a:p>
          <a:p>
            <a:pPr marL="0" indent="0">
              <a:buNone/>
            </a:pPr>
            <a:r>
              <a:rPr lang="ru-RU" sz="3200" i="1" u="sng" dirty="0" smtClean="0"/>
              <a:t>Направления деятельности:</a:t>
            </a:r>
          </a:p>
          <a:p>
            <a:pPr marL="0" indent="0" algn="just">
              <a:buNone/>
            </a:pPr>
            <a:r>
              <a:rPr lang="ru-RU" sz="2600" i="1" dirty="0" smtClean="0">
                <a:solidFill>
                  <a:srgbClr val="FF0000"/>
                </a:solidFill>
              </a:rPr>
              <a:t>-</a:t>
            </a:r>
            <a:r>
              <a:rPr lang="ru-RU" sz="2600" i="1" dirty="0" smtClean="0"/>
              <a:t>создание рабочей группы из числа представителей всех участников ОП;</a:t>
            </a:r>
          </a:p>
          <a:p>
            <a:pPr marL="0" indent="0" algn="just">
              <a:buNone/>
            </a:pPr>
            <a:r>
              <a:rPr lang="ru-RU" sz="2600" i="1" dirty="0" smtClean="0">
                <a:solidFill>
                  <a:srgbClr val="FF0000"/>
                </a:solidFill>
              </a:rPr>
              <a:t>-</a:t>
            </a:r>
            <a:r>
              <a:rPr lang="ru-RU" sz="2600" i="1" dirty="0" smtClean="0"/>
              <a:t>разработка дорожной карты, определение критериев оценки действий и результатов, планирование конкретных мероприятий;</a:t>
            </a:r>
          </a:p>
          <a:p>
            <a:pPr marL="0" indent="0" algn="just">
              <a:buNone/>
            </a:pPr>
            <a:r>
              <a:rPr lang="ru-RU" sz="2600" i="1" dirty="0" smtClean="0">
                <a:solidFill>
                  <a:srgbClr val="FF0000"/>
                </a:solidFill>
              </a:rPr>
              <a:t>-</a:t>
            </a:r>
            <a:r>
              <a:rPr lang="ru-RU" sz="2600" i="1" dirty="0" smtClean="0"/>
              <a:t>проведение мотивационных и диагностических мероприятий (педсовет, референдумы среди ученической, педагогической, родительской общественности, КТД «Мы вместе»);</a:t>
            </a:r>
          </a:p>
          <a:p>
            <a:pPr marL="0" indent="0" algn="just">
              <a:buFontTx/>
              <a:buChar char="-"/>
            </a:pPr>
            <a:r>
              <a:rPr lang="ru-RU" sz="2600" i="1" dirty="0" smtClean="0"/>
              <a:t>использование проектных технологий в процессе планирования и решения ключевых проблем.</a:t>
            </a:r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val="26421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85728"/>
            <a:ext cx="6512511" cy="1143008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1000108"/>
            <a:ext cx="8001056" cy="5357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4. </a:t>
            </a:r>
            <a:r>
              <a:rPr lang="ru-RU" sz="2400" dirty="0" smtClean="0"/>
              <a:t>Оптимизация образовательного процесса</a:t>
            </a:r>
            <a:r>
              <a:rPr lang="ru-RU" sz="2800" i="1" u="sng" dirty="0" smtClean="0"/>
              <a:t> </a:t>
            </a:r>
          </a:p>
          <a:p>
            <a:pPr marL="0" indent="0">
              <a:buNone/>
            </a:pPr>
            <a:r>
              <a:rPr lang="ru-RU" sz="2800" i="1" u="sng" dirty="0" smtClean="0"/>
              <a:t>Направления деятельности: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-создание системы личностного роста, стимулирование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мотивации на достижение успеха</a:t>
            </a:r>
            <a:r>
              <a:rPr lang="ru-RU" sz="2400" i="1" dirty="0" smtClean="0"/>
              <a:t>;</a:t>
            </a:r>
          </a:p>
          <a:p>
            <a:pPr marL="0" indent="0" algn="just">
              <a:buNone/>
            </a:pPr>
            <a:r>
              <a:rPr lang="ru-RU" sz="2400" i="1" dirty="0" smtClean="0"/>
              <a:t>-использование инновационных подходов к обучению и воспитанию, нацеленных на формирование стремления к саморазвитию и самосовершенствованию;</a:t>
            </a:r>
          </a:p>
          <a:p>
            <a:pPr marL="0" indent="0" algn="just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</a:rPr>
              <a:t>внедрение техники формирующего оценивания как механизма мотивирования обучающихся;</a:t>
            </a:r>
          </a:p>
          <a:p>
            <a:pPr marL="0" indent="0" algn="just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</a:rPr>
              <a:t>разработка планов улучшения результатов учеников;</a:t>
            </a:r>
          </a:p>
          <a:p>
            <a:pPr marL="0" indent="0" algn="just">
              <a:buFontTx/>
              <a:buChar char="-"/>
            </a:pPr>
            <a:r>
              <a:rPr lang="ru-RU" sz="2400" i="1" dirty="0" smtClean="0"/>
              <a:t> формирование безопасной среды, материально-технической базы, соответствующей современным требованиям;</a:t>
            </a:r>
          </a:p>
          <a:p>
            <a:pPr marL="0" indent="0" algn="just">
              <a:buFontTx/>
              <a:buChar char="-"/>
            </a:pPr>
            <a:r>
              <a:rPr lang="ru-RU" sz="2400" i="1" dirty="0" smtClean="0"/>
              <a:t>развитие дополнительного образования, внеурочной деятельности;</a:t>
            </a:r>
          </a:p>
          <a:p>
            <a:pPr marL="0" indent="0"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Критерии результативности: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наличие эффективной системы мониторинга состояния ОП;</a:t>
            </a:r>
          </a:p>
          <a:p>
            <a:pPr>
              <a:buFontTx/>
              <a:buChar char="-"/>
            </a:pPr>
            <a:r>
              <a:rPr lang="ru-RU" sz="2400" dirty="0" smtClean="0"/>
              <a:t>количество педагогов, аттестованных на высшую и первую квалификационную категорию;</a:t>
            </a:r>
          </a:p>
          <a:p>
            <a:pPr>
              <a:buFontTx/>
              <a:buChar char="-"/>
            </a:pPr>
            <a:r>
              <a:rPr lang="ru-RU" sz="2400" dirty="0" smtClean="0"/>
              <a:t>участие педагогов в профессиональных конкурсах;</a:t>
            </a:r>
          </a:p>
          <a:p>
            <a:pPr>
              <a:buFontTx/>
              <a:buChar char="-"/>
            </a:pPr>
            <a:r>
              <a:rPr lang="ru-RU" sz="2400" dirty="0" smtClean="0"/>
              <a:t>показатели обученности;</a:t>
            </a:r>
          </a:p>
          <a:p>
            <a:pPr>
              <a:buFontTx/>
              <a:buChar char="-"/>
            </a:pPr>
            <a:r>
              <a:rPr lang="ru-RU" sz="2400" dirty="0" smtClean="0"/>
              <a:t>показатели воспитанности,</a:t>
            </a:r>
          </a:p>
          <a:p>
            <a:pPr>
              <a:buFontTx/>
              <a:buChar char="-"/>
            </a:pPr>
            <a:r>
              <a:rPr lang="ru-RU" sz="2400" dirty="0" smtClean="0"/>
              <a:t>итоги ЕГЭ;</a:t>
            </a:r>
          </a:p>
          <a:p>
            <a:pPr>
              <a:buFontTx/>
              <a:buChar char="-"/>
            </a:pPr>
            <a:r>
              <a:rPr lang="ru-RU" sz="2400" dirty="0" smtClean="0"/>
              <a:t>итоги ГИА;</a:t>
            </a:r>
          </a:p>
          <a:p>
            <a:pPr>
              <a:buFontTx/>
              <a:buChar char="-"/>
            </a:pPr>
            <a:r>
              <a:rPr lang="ru-RU" sz="2400" dirty="0" smtClean="0"/>
              <a:t>количество немотивированных пропусков уроков;</a:t>
            </a:r>
          </a:p>
          <a:p>
            <a:pPr>
              <a:buFontTx/>
              <a:buChar char="-"/>
            </a:pPr>
            <a:r>
              <a:rPr lang="ru-RU" sz="2400" dirty="0" smtClean="0"/>
              <a:t>количество правонарушений, совершённых учащимися;</a:t>
            </a:r>
          </a:p>
          <a:p>
            <a:pPr>
              <a:buFontTx/>
              <a:buChar char="-"/>
            </a:pPr>
            <a:r>
              <a:rPr lang="ru-RU" sz="2400" dirty="0" smtClean="0"/>
              <a:t>достижения учащихся в конкурсах, олимпиадах и т.п.;</a:t>
            </a:r>
          </a:p>
          <a:p>
            <a:pPr>
              <a:buFontTx/>
              <a:buChar char="-"/>
            </a:pPr>
            <a:r>
              <a:rPr lang="ru-RU" sz="2400" dirty="0" smtClean="0"/>
              <a:t>число учащихся, охваченных дополнительным образованием;</a:t>
            </a:r>
          </a:p>
          <a:p>
            <a:pPr>
              <a:buFontTx/>
              <a:buChar char="-"/>
            </a:pPr>
            <a:r>
              <a:rPr lang="ru-RU" sz="2400" dirty="0"/>
              <a:t>н</a:t>
            </a:r>
            <a:r>
              <a:rPr lang="ru-RU" sz="2400" dirty="0" smtClean="0"/>
              <a:t>аличие положительного имиджа школы;</a:t>
            </a:r>
          </a:p>
          <a:p>
            <a:pPr>
              <a:buFontTx/>
              <a:buChar char="-"/>
            </a:pPr>
            <a:r>
              <a:rPr lang="ru-RU" sz="2400" dirty="0" smtClean="0"/>
              <a:t>удовлетворённость преподаванием со стороны учащихся, родителей;</a:t>
            </a:r>
          </a:p>
          <a:p>
            <a:pPr>
              <a:buFontTx/>
              <a:buChar char="-"/>
            </a:pPr>
            <a:r>
              <a:rPr lang="ru-RU" sz="2400" dirty="0" smtClean="0"/>
              <a:t>наличие дезадаптированных, отчисленных учащихся;</a:t>
            </a:r>
          </a:p>
          <a:p>
            <a:pPr>
              <a:buFontTx/>
              <a:buChar char="-"/>
            </a:pPr>
            <a:r>
              <a:rPr lang="ru-RU" sz="2400" dirty="0" smtClean="0"/>
              <a:t>доля учащихся, поступающих в 10-й класс, ВУЗы.;</a:t>
            </a:r>
          </a:p>
          <a:p>
            <a:pPr>
              <a:buFontTx/>
              <a:buChar char="-"/>
            </a:pPr>
            <a:r>
              <a:rPr lang="ru-RU" sz="2400" dirty="0" smtClean="0"/>
              <a:t>состояние среды, МТБ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26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287</TotalTime>
  <Words>814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Проект создания эффективной школы 11.11.2014г</vt:lpstr>
      <vt:lpstr>Проблема:</vt:lpstr>
      <vt:lpstr>Анализ эффективности работы</vt:lpstr>
      <vt:lpstr>Цель:</vt:lpstr>
      <vt:lpstr>Задачи:</vt:lpstr>
      <vt:lpstr>Задачи:</vt:lpstr>
      <vt:lpstr>Задачи:</vt:lpstr>
      <vt:lpstr>Задачи:</vt:lpstr>
      <vt:lpstr>Критерии результативности:</vt:lpstr>
      <vt:lpstr>Риски достижения цели:</vt:lpstr>
      <vt:lpstr>Финансовое обеспечение проекта</vt:lpstr>
      <vt:lpstr>План первоочередных действий по совершенствованию  системы </vt:lpstr>
      <vt:lpstr>ЭФФЕКТ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</dc:title>
  <dc:creator>Пользователь</dc:creator>
  <cp:lastModifiedBy>Admin</cp:lastModifiedBy>
  <cp:revision>39</cp:revision>
  <dcterms:created xsi:type="dcterms:W3CDTF">2014-10-17T03:38:44Z</dcterms:created>
  <dcterms:modified xsi:type="dcterms:W3CDTF">2015-02-19T09:02:25Z</dcterms:modified>
</cp:coreProperties>
</file>