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0" r:id="rId2"/>
    <p:sldId id="261" r:id="rId3"/>
    <p:sldId id="256" r:id="rId4"/>
    <p:sldId id="257" r:id="rId5"/>
    <p:sldId id="263" r:id="rId6"/>
    <p:sldId id="262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600200"/>
            <a:ext cx="8153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Arial Black" pitchFamily="34" charset="0"/>
              </a:rPr>
              <a:t>Инструменты формирующего оценивания </a:t>
            </a: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Arial Black" pitchFamily="34" charset="0"/>
              </a:rPr>
              <a:t>в деятельности </a:t>
            </a:r>
          </a:p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Arial Black" pitchFamily="34" charset="0"/>
              </a:rPr>
              <a:t>учителя-предметника </a:t>
            </a:r>
            <a:endParaRPr lang="ru-RU" sz="3600" b="1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Материал к педсовету подготовила Кирий Ирина Викторовна,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рук. ШМО педагогов развивающего обучения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МОУ СОШ №19 г. Комсомольска-на-Амуре, </a:t>
            </a:r>
          </a:p>
          <a:p>
            <a:pPr algn="ctr"/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педагог дополнительного образования 1 кв. категории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чебный проект: Таинственные превращения веществ - Ite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1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Как увидеть, в чем разница между стандартизированным оцениванием и формирующим?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6146" name="Picture 2" descr="Растущий Рост графические заготовки Загрузить 279 clip arts (Страница 1) - ClipartLogo.com"/>
          <p:cNvPicPr>
            <a:picLocks noChangeAspect="1" noChangeArrowheads="1"/>
          </p:cNvPicPr>
          <p:nvPr/>
        </p:nvPicPr>
        <p:blipFill>
          <a:blip r:embed="rId2" cstate="print"/>
          <a:srcRect l="3708" t="57143" r="69036"/>
          <a:stretch>
            <a:fillRect/>
          </a:stretch>
        </p:blipFill>
        <p:spPr bwMode="auto">
          <a:xfrm>
            <a:off x="0" y="3886200"/>
            <a:ext cx="1447800" cy="1371600"/>
          </a:xfrm>
          <a:prstGeom prst="rect">
            <a:avLst/>
          </a:prstGeom>
          <a:noFill/>
        </p:spPr>
      </p:pic>
      <p:pic>
        <p:nvPicPr>
          <p:cNvPr id="4" name="Picture 2" descr="Растущий Рост графические заготовки Загрузить 279 clip arts (Страница 1) - ClipartLogo.com"/>
          <p:cNvPicPr>
            <a:picLocks noChangeAspect="1" noChangeArrowheads="1"/>
          </p:cNvPicPr>
          <p:nvPr/>
        </p:nvPicPr>
        <p:blipFill>
          <a:blip r:embed="rId2" cstate="print"/>
          <a:srcRect l="30964" t="35714" r="41780" b="-2381"/>
          <a:stretch>
            <a:fillRect/>
          </a:stretch>
        </p:blipFill>
        <p:spPr bwMode="auto">
          <a:xfrm>
            <a:off x="2438400" y="3200400"/>
            <a:ext cx="1447800" cy="2133600"/>
          </a:xfrm>
          <a:prstGeom prst="rect">
            <a:avLst/>
          </a:prstGeom>
          <a:noFill/>
        </p:spPr>
      </p:pic>
      <p:pic>
        <p:nvPicPr>
          <p:cNvPr id="5" name="Picture 2" descr="Растущий Рост графические заготовки Загрузить 279 clip arts (Страница 1) - ClipartLogo.com"/>
          <p:cNvPicPr>
            <a:picLocks noChangeAspect="1" noChangeArrowheads="1"/>
          </p:cNvPicPr>
          <p:nvPr/>
        </p:nvPicPr>
        <p:blipFill>
          <a:blip r:embed="rId2" cstate="print"/>
          <a:srcRect l="63958" t="-7143"/>
          <a:stretch>
            <a:fillRect/>
          </a:stretch>
        </p:blipFill>
        <p:spPr bwMode="auto">
          <a:xfrm>
            <a:off x="1066800" y="1828800"/>
            <a:ext cx="1914486" cy="3429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" y="51816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Cтандартизированное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оценивание обеспечивает подход к разным ученикам с “одной меркой”, независимо от их индивидуальных возможностей и потребностей. Формирующее оценивание можно сравнить с поливом растения. “Поливаем, чтобы росло, учим, чтобы ученики почувствовали "вкус" к учебе!”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038600" y="2057400"/>
            <a:ext cx="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28601" y="15240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Arial Black" pitchFamily="34" charset="0"/>
              </a:rPr>
              <a:t>Cтандартизированное</a:t>
            </a:r>
            <a:r>
              <a:rPr lang="ru-RU" dirty="0" smtClean="0">
                <a:latin typeface="Arial Black" pitchFamily="34" charset="0"/>
              </a:rPr>
              <a:t> оценивание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8200" y="1524000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Формирующее оценивание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6148" name="Picture 4" descr="Как поливать комнатные растения и цветы в холодный осенний период. Обсуждение на LiveInternet - Российский Сервис Онлайн-Дневн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422579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ОРМИРУЮЩЕЕ ОЦЕНИВАНИЕ В 3 КЛАССЕ Подготовили: Иль. - Образование - Все презентации интерн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1143000"/>
            <a:ext cx="6096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7030A0"/>
                </a:solidFill>
                <a:latin typeface="Arial Black" pitchFamily="34" charset="0"/>
              </a:rPr>
              <a:t>Практическая работа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2971800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: Хоровод -один  из жанров р</a:t>
            </a:r>
            <a:r>
              <a:rPr lang="ru-RU" sz="6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6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народно</a:t>
            </a:r>
            <a:r>
              <a:rPr lang="ru-RU" sz="6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тан</a:t>
            </a:r>
            <a:r>
              <a:rPr lang="ru-RU" sz="6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Образец оформления материалов для самооценки  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1295400"/>
            <a:ext cx="8534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Анкета 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Оцени свои умения:</a:t>
            </a:r>
          </a:p>
          <a:p>
            <a:r>
              <a:rPr lang="ru-RU" dirty="0" smtClean="0">
                <a:latin typeface="Arial Black" pitchFamily="34" charset="0"/>
              </a:rPr>
              <a:t> + умею</a:t>
            </a:r>
          </a:p>
          <a:p>
            <a:r>
              <a:rPr lang="ru-RU" dirty="0" smtClean="0">
                <a:latin typeface="Arial Black" pitchFamily="34" charset="0"/>
              </a:rPr>
              <a:t> V не очень хорошо умею/не всегда справляюсь /частично справляюсь/</a:t>
            </a:r>
          </a:p>
          <a:p>
            <a:r>
              <a:rPr lang="ru-RU" dirty="0" smtClean="0">
                <a:latin typeface="Arial Black" pitchFamily="34" charset="0"/>
              </a:rPr>
              <a:t> ? не уверен (а), что могу себя оценить</a:t>
            </a:r>
          </a:p>
          <a:p>
            <a:r>
              <a:rPr lang="ru-RU" dirty="0" smtClean="0">
                <a:latin typeface="Arial Black" pitchFamily="34" charset="0"/>
              </a:rPr>
              <a:t> - не умею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 Я умею:</a:t>
            </a:r>
          </a:p>
          <a:p>
            <a:r>
              <a:rPr lang="ru-RU" dirty="0" smtClean="0">
                <a:latin typeface="Arial Black" pitchFamily="34" charset="0"/>
              </a:rPr>
              <a:t> 1. Быстро просматривать текст и находить нужную   информацию в нем; </a:t>
            </a:r>
          </a:p>
          <a:p>
            <a:r>
              <a:rPr lang="ru-RU" dirty="0" smtClean="0">
                <a:latin typeface="Arial Black" pitchFamily="34" charset="0"/>
              </a:rPr>
              <a:t> 2. Понять суть вопроса, если он сформулирован прямо;</a:t>
            </a:r>
          </a:p>
          <a:p>
            <a:r>
              <a:rPr lang="ru-RU" dirty="0" smtClean="0">
                <a:latin typeface="Arial Black" pitchFamily="34" charset="0"/>
              </a:rPr>
              <a:t> 3. Находить необходимую информацию: конкретные сведения, факты; </a:t>
            </a:r>
          </a:p>
          <a:p>
            <a:r>
              <a:rPr lang="ru-RU" dirty="0" smtClean="0">
                <a:latin typeface="Arial Black" pitchFamily="34" charset="0"/>
              </a:rPr>
              <a:t>4.  Доказать свое мнение, опираясь на аргументы из текста;</a:t>
            </a:r>
          </a:p>
          <a:p>
            <a:r>
              <a:rPr lang="ru-RU" dirty="0" smtClean="0">
                <a:latin typeface="Arial Black" pitchFamily="34" charset="0"/>
              </a:rPr>
              <a:t> 5. При ответе на вопрос использовать знания, полученные на </a:t>
            </a:r>
            <a:r>
              <a:rPr lang="ru-RU" dirty="0" err="1" smtClean="0">
                <a:latin typeface="Arial Black" pitchFamily="34" charset="0"/>
              </a:rPr>
              <a:t>друих</a:t>
            </a:r>
            <a:r>
              <a:rPr lang="ru-RU" dirty="0" smtClean="0">
                <a:latin typeface="Arial Black" pitchFamily="34" charset="0"/>
              </a:rPr>
              <a:t> предметах; </a:t>
            </a:r>
          </a:p>
          <a:p>
            <a:r>
              <a:rPr lang="ru-RU" dirty="0" smtClean="0">
                <a:latin typeface="Arial Black" pitchFamily="34" charset="0"/>
              </a:rPr>
              <a:t>6. При ответе на вопрос опираться на личный опыт;</a:t>
            </a:r>
          </a:p>
          <a:p>
            <a:r>
              <a:rPr lang="ru-RU" dirty="0" smtClean="0">
                <a:latin typeface="Arial Black" pitchFamily="34" charset="0"/>
              </a:rPr>
              <a:t> 7. Понимать информацию, которая представлена не только словесно, но и в показе, на рисунке, в таблице и Т.Д.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Мотивы любовной лирики М.Ю. Лермонтова - Itea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2600" y="304800"/>
            <a:ext cx="548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Лист самооценки «Светофор»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28800"/>
            <a:ext cx="8991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</a:t>
            </a:r>
            <a:r>
              <a:rPr lang="ru-RU" sz="2000" dirty="0" smtClean="0">
                <a:latin typeface="Arial Black" pitchFamily="34" charset="0"/>
              </a:rPr>
              <a:t>Было трудно, не все смог выполнить </a:t>
            </a:r>
          </a:p>
          <a:p>
            <a:r>
              <a:rPr lang="ru-RU" sz="2000" dirty="0" smtClean="0">
                <a:latin typeface="Arial Black" pitchFamily="34" charset="0"/>
              </a:rPr>
              <a:t>                             и понять.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                             </a:t>
            </a:r>
          </a:p>
          <a:p>
            <a:r>
              <a:rPr lang="ru-RU" sz="2000" dirty="0" smtClean="0">
                <a:latin typeface="Arial Black" pitchFamily="34" charset="0"/>
              </a:rPr>
              <a:t>                             Почти со всем справился сам,</a:t>
            </a:r>
          </a:p>
          <a:p>
            <a:r>
              <a:rPr lang="ru-RU" sz="2000" dirty="0" smtClean="0">
                <a:latin typeface="Arial Black" pitchFamily="34" charset="0"/>
              </a:rPr>
              <a:t>                             но есть над чем ещё поработать!</a:t>
            </a: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                             Я молодец! </a:t>
            </a:r>
          </a:p>
          <a:p>
            <a:r>
              <a:rPr lang="ru-RU" sz="2000" dirty="0" smtClean="0">
                <a:latin typeface="Arial Black" pitchFamily="34" charset="0"/>
              </a:rPr>
              <a:t>                             У меня все получилось, я все понял</a:t>
            </a:r>
          </a:p>
          <a:p>
            <a:r>
              <a:rPr lang="ru-RU" sz="2000" dirty="0" smtClean="0">
                <a:latin typeface="Arial Black" pitchFamily="34" charset="0"/>
              </a:rPr>
              <a:t>                             и работал отлично!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85800" y="1752600"/>
            <a:ext cx="914400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5800" y="3352800"/>
            <a:ext cx="9144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9600" y="4953000"/>
            <a:ext cx="914400" cy="838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304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Admin</cp:lastModifiedBy>
  <cp:revision>9</cp:revision>
  <dcterms:created xsi:type="dcterms:W3CDTF">2015-02-12T00:37:24Z</dcterms:created>
  <dcterms:modified xsi:type="dcterms:W3CDTF">2015-02-19T09:22:31Z</dcterms:modified>
</cp:coreProperties>
</file>