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9"/>
  </p:notesMasterIdLst>
  <p:sldIdLst>
    <p:sldId id="256" r:id="rId2"/>
    <p:sldId id="293" r:id="rId3"/>
    <p:sldId id="330" r:id="rId4"/>
    <p:sldId id="260" r:id="rId5"/>
    <p:sldId id="294" r:id="rId6"/>
    <p:sldId id="328" r:id="rId7"/>
    <p:sldId id="262" r:id="rId8"/>
    <p:sldId id="334" r:id="rId9"/>
    <p:sldId id="300" r:id="rId10"/>
    <p:sldId id="301" r:id="rId11"/>
    <p:sldId id="333" r:id="rId12"/>
    <p:sldId id="335" r:id="rId13"/>
    <p:sldId id="336" r:id="rId14"/>
    <p:sldId id="337" r:id="rId15"/>
    <p:sldId id="338" r:id="rId16"/>
    <p:sldId id="331" r:id="rId17"/>
    <p:sldId id="32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0C4F"/>
    <a:srgbClr val="3F8F91"/>
    <a:srgbClr val="683104"/>
    <a:srgbClr val="005024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02" autoAdjust="0"/>
    <p:restoredTop sz="86364" autoAdjust="0"/>
  </p:normalViewPr>
  <p:slideViewPr>
    <p:cSldViewPr>
      <p:cViewPr>
        <p:scale>
          <a:sx n="90" d="100"/>
          <a:sy n="90" d="100"/>
        </p:scale>
        <p:origin x="-942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22900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2421792315473718"/>
          <c:y val="2.0449950005554957E-2"/>
          <c:w val="0.5892830621159052"/>
          <c:h val="0.87337295856015995"/>
        </c:manualLayout>
      </c:layout>
      <c:bar3DChart>
        <c:barDir val="col"/>
        <c:grouping val="clustered"/>
        <c:ser>
          <c:idx val="1"/>
          <c:order val="0"/>
          <c:tx>
            <c:strRef>
              <c:f>Лист1!$C$1</c:f>
              <c:strCache>
                <c:ptCount val="1"/>
                <c:pt idx="0">
                  <c:v>городские фестивали и конкурсы</c:v>
                </c:pt>
              </c:strCache>
            </c:strRef>
          </c:tx>
          <c:spPr>
            <a:solidFill>
              <a:srgbClr val="00B0F0"/>
            </a:solidFill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2013-2014 уч.год</c:v>
                </c:pt>
                <c:pt idx="1">
                  <c:v>2014-2015 уч.год</c:v>
                </c:pt>
                <c:pt idx="2">
                  <c:v>2015-2016 уч.год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 formatCode="0%">
                  <c:v>0.68000000000000016</c:v>
                </c:pt>
                <c:pt idx="1">
                  <c:v>0.88000000000000012</c:v>
                </c:pt>
                <c:pt idx="2" formatCode="0%">
                  <c:v>0.88000000000000012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школьные мероприятия</c:v>
                </c:pt>
              </c:strCache>
            </c:strRef>
          </c:tx>
          <c:spPr>
            <a:solidFill>
              <a:srgbClr val="002060"/>
            </a:solidFill>
          </c:spPr>
          <c:dLbls>
            <c:spPr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showVal val="1"/>
          </c:dLbls>
          <c:cat>
            <c:strRef>
              <c:f>Лист1!$A$2:$A$4</c:f>
              <c:strCache>
                <c:ptCount val="3"/>
                <c:pt idx="0">
                  <c:v>2013-2014 уч.год</c:v>
                </c:pt>
                <c:pt idx="1">
                  <c:v>2014-2015 уч.год</c:v>
                </c:pt>
                <c:pt idx="2">
                  <c:v>2015-2016 уч.год</c:v>
                </c:pt>
              </c:strCache>
            </c:strRef>
          </c:cat>
          <c:val>
            <c:numRef>
              <c:f>Лист1!$D$2:$D$4</c:f>
              <c:numCache>
                <c:formatCode>0.00%</c:formatCode>
                <c:ptCount val="3"/>
                <c:pt idx="0" formatCode="0%">
                  <c:v>1</c:v>
                </c:pt>
                <c:pt idx="1">
                  <c:v>1</c:v>
                </c:pt>
                <c:pt idx="2" formatCode="0%">
                  <c:v>1</c:v>
                </c:pt>
              </c:numCache>
            </c:numRef>
          </c:val>
        </c:ser>
        <c:shape val="cylinder"/>
        <c:axId val="80985088"/>
        <c:axId val="62599936"/>
        <c:axId val="0"/>
      </c:bar3DChart>
      <c:catAx>
        <c:axId val="80985088"/>
        <c:scaling>
          <c:orientation val="minMax"/>
        </c:scaling>
        <c:axPos val="b"/>
        <c:tickLblPos val="nextTo"/>
        <c:crossAx val="62599936"/>
        <c:crosses val="autoZero"/>
        <c:auto val="1"/>
        <c:lblAlgn val="ctr"/>
        <c:lblOffset val="100"/>
      </c:catAx>
      <c:valAx>
        <c:axId val="62599936"/>
        <c:scaling>
          <c:orientation val="minMax"/>
        </c:scaling>
        <c:axPos val="l"/>
        <c:majorGridlines/>
        <c:numFmt formatCode="0%" sourceLinked="1"/>
        <c:tickLblPos val="nextTo"/>
        <c:crossAx val="809850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</c:legendEntry>
      <c:layout/>
    </c:legend>
    <c:plotVisOnly val="1"/>
  </c:chart>
  <c:txPr>
    <a:bodyPr/>
    <a:lstStyle/>
    <a:p>
      <a:pPr>
        <a:defRPr b="1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ysClr val="windowText" lastClr="000000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Итоги</a:t>
            </a:r>
            <a:r>
              <a:rPr lang="ru-RU" baseline="0" dirty="0" smtClean="0"/>
              <a:t> мониторинга образовательного процесса</a:t>
            </a:r>
            <a:endParaRPr lang="ru-RU" dirty="0"/>
          </a:p>
        </c:rich>
      </c:tx>
      <c:layout/>
    </c:title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spPr>
              <a:solidFill>
                <a:srgbClr val="00B050"/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Теоретический уровень</c:v>
                </c:pt>
                <c:pt idx="1">
                  <c:v>УРОВЕНЬ ВОСПИТАННОСТИ</c:v>
                </c:pt>
                <c:pt idx="2">
                  <c:v>ТВОРЧЕСКАЯ АКТИВНОСТЬ</c:v>
                </c:pt>
                <c:pt idx="3">
                  <c:v>МОТИВАЦИЯ И СТЕПЕНЬ УДОВЛЕТВОРЁННОСТИ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20</c:v>
                </c:pt>
                <c:pt idx="2">
                  <c:v>27</c:v>
                </c:pt>
                <c:pt idx="3">
                  <c:v>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высокий2</c:v>
                </c:pt>
              </c:strCache>
            </c:strRef>
          </c:tx>
          <c:spPr>
            <a:solidFill>
              <a:srgbClr val="00B050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Теоретический уровень</c:v>
                </c:pt>
                <c:pt idx="1">
                  <c:v>УРОВЕНЬ ВОСПИТАННОСТИ</c:v>
                </c:pt>
                <c:pt idx="2">
                  <c:v>ТВОРЧЕСКАЯ АКТИВНОСТЬ</c:v>
                </c:pt>
                <c:pt idx="3">
                  <c:v>МОТИВАЦИЯ И СТЕПЕНЬ УДОВЛЕТВОРЁННОСТИ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51</c:v>
                </c:pt>
                <c:pt idx="1">
                  <c:v>41</c:v>
                </c:pt>
                <c:pt idx="2">
                  <c:v>52</c:v>
                </c:pt>
                <c:pt idx="3">
                  <c:v>53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Теоретический уровень</c:v>
                </c:pt>
                <c:pt idx="1">
                  <c:v>УРОВЕНЬ ВОСПИТАННОСТИ</c:v>
                </c:pt>
                <c:pt idx="2">
                  <c:v>ТВОРЧЕСКАЯ АКТИВНОСТЬ</c:v>
                </c:pt>
                <c:pt idx="3">
                  <c:v>МОТИВАЦИЯ И СТЕПЕНЬ УДОВЛЕТВОРЁННОСТИ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25</c:v>
                </c:pt>
                <c:pt idx="1">
                  <c:v>26</c:v>
                </c:pt>
                <c:pt idx="2">
                  <c:v>23</c:v>
                </c:pt>
                <c:pt idx="3">
                  <c:v>21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средний2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Теоретический уровень</c:v>
                </c:pt>
                <c:pt idx="1">
                  <c:v>УРОВЕНЬ ВОСПИТАННОСТИ</c:v>
                </c:pt>
                <c:pt idx="2">
                  <c:v>ТВОРЧЕСКАЯ АКТИВНОСТЬ</c:v>
                </c:pt>
                <c:pt idx="3">
                  <c:v>МОТИВАЦИЯ И СТЕПЕНЬ УДОВЛЕТВОРЁННОСТИ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14</c:v>
                </c:pt>
                <c:pt idx="1">
                  <c:v>13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0070C0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Теоретический уровень</c:v>
                </c:pt>
                <c:pt idx="1">
                  <c:v>УРОВЕНЬ ВОСПИТАННОСТИ</c:v>
                </c:pt>
                <c:pt idx="2">
                  <c:v>ТВОРЧЕСКАЯ АКТИВНОСТЬ</c:v>
                </c:pt>
                <c:pt idx="3">
                  <c:v>МОТИВАЦИЯ И СТЕПЕНЬ УДОВЛЕТВОРЁННОСТИ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16</c:v>
                </c:pt>
                <c:pt idx="1">
                  <c:v>14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низкий2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Лист1!$A$2:$A$5</c:f>
              <c:strCache>
                <c:ptCount val="4"/>
                <c:pt idx="0">
                  <c:v>Теоретический уровень</c:v>
                </c:pt>
                <c:pt idx="1">
                  <c:v>УРОВЕНЬ ВОСПИТАННОСТИ</c:v>
                </c:pt>
                <c:pt idx="2">
                  <c:v>ТВОРЧЕСКАЯ АКТИВНОСТЬ</c:v>
                </c:pt>
                <c:pt idx="3">
                  <c:v>МОТИВАЦИЯ И СТЕПЕНЬ УДОВЛЕТВОРЁННОСТИ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cylinder"/>
        <c:axId val="87918464"/>
        <c:axId val="87937024"/>
        <c:axId val="0"/>
      </c:bar3DChart>
      <c:catAx>
        <c:axId val="879184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  <a:p>
                <a:pPr>
                  <a:defRPr/>
                </a:pPr>
                <a:endParaRPr lang="ru-RU"/>
              </a:p>
            </c:rich>
          </c:tx>
          <c:layout/>
        </c:title>
        <c:tickLblPos val="nextTo"/>
        <c:crossAx val="87937024"/>
        <c:crosses val="autoZero"/>
        <c:auto val="1"/>
        <c:lblAlgn val="ctr"/>
        <c:lblOffset val="100"/>
      </c:catAx>
      <c:valAx>
        <c:axId val="87937024"/>
        <c:scaling>
          <c:orientation val="minMax"/>
        </c:scaling>
        <c:axPos val="l"/>
        <c:majorGridlines/>
        <c:numFmt formatCode="General" sourceLinked="1"/>
        <c:tickLblPos val="nextTo"/>
        <c:crossAx val="87918464"/>
        <c:crosses val="autoZero"/>
        <c:crossBetween val="between"/>
      </c:valAx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2013-2014 уч. год.</c:v>
                </c:pt>
                <c:pt idx="1">
                  <c:v>2014-2015 уч.год</c:v>
                </c:pt>
                <c:pt idx="2">
                  <c:v>2015-2016</c:v>
                </c:pt>
                <c:pt idx="3">
                  <c:v>2016-2017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8</c:v>
                </c:pt>
                <c:pt idx="3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2013-2014 уч. год.</c:v>
                </c:pt>
                <c:pt idx="1">
                  <c:v>2014-2015 уч.год</c:v>
                </c:pt>
                <c:pt idx="2">
                  <c:v>2015-2016</c:v>
                </c:pt>
                <c:pt idx="3">
                  <c:v>2016-2017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60</c:v>
                </c:pt>
                <c:pt idx="1">
                  <c:v>58</c:v>
                </c:pt>
                <c:pt idx="2">
                  <c:v>52</c:v>
                </c:pt>
                <c:pt idx="3">
                  <c:v>51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2013-2014 уч. год.</c:v>
                </c:pt>
                <c:pt idx="1">
                  <c:v>2014-2015 уч.год</c:v>
                </c:pt>
                <c:pt idx="2">
                  <c:v>2015-2016</c:v>
                </c:pt>
                <c:pt idx="3">
                  <c:v>2016-2017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ylinder"/>
        <c:axId val="87947904"/>
        <c:axId val="88031616"/>
        <c:axId val="0"/>
      </c:bar3DChart>
      <c:catAx>
        <c:axId val="87947904"/>
        <c:scaling>
          <c:orientation val="minMax"/>
        </c:scaling>
        <c:axPos val="b"/>
        <c:tickLblPos val="nextTo"/>
        <c:crossAx val="88031616"/>
        <c:crosses val="autoZero"/>
        <c:auto val="1"/>
        <c:lblAlgn val="ctr"/>
        <c:lblOffset val="100"/>
      </c:catAx>
      <c:valAx>
        <c:axId val="88031616"/>
        <c:scaling>
          <c:orientation val="minMax"/>
        </c:scaling>
        <c:axPos val="l"/>
        <c:majorGridlines/>
        <c:numFmt formatCode="General" sourceLinked="1"/>
        <c:tickLblPos val="nextTo"/>
        <c:crossAx val="87947904"/>
        <c:crosses val="autoZero"/>
        <c:crossBetween val="between"/>
      </c:valAx>
    </c:plotArea>
    <c:legend>
      <c:legendPos val="r"/>
      <c:legendEntry>
        <c:idx val="0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классы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2013-14 год</c:v>
                </c:pt>
                <c:pt idx="1">
                  <c:v>2014-15 год</c:v>
                </c:pt>
                <c:pt idx="2">
                  <c:v>2015-16 год</c:v>
                </c:pt>
                <c:pt idx="3">
                  <c:v>2016-17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16</c:v>
                </c:pt>
                <c:pt idx="2">
                  <c:v>15</c:v>
                </c:pt>
                <c:pt idx="3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классы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2013-14 год</c:v>
                </c:pt>
                <c:pt idx="1">
                  <c:v>2014-15 год</c:v>
                </c:pt>
                <c:pt idx="2">
                  <c:v>2015-16 год</c:v>
                </c:pt>
                <c:pt idx="3">
                  <c:v>2016-17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</c:v>
                </c:pt>
                <c:pt idx="1">
                  <c:v>11</c:v>
                </c:pt>
                <c:pt idx="2">
                  <c:v>16</c:v>
                </c:pt>
                <c:pt idx="3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классы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2013-14 год</c:v>
                </c:pt>
                <c:pt idx="1">
                  <c:v>2014-15 год</c:v>
                </c:pt>
                <c:pt idx="2">
                  <c:v>2015-16 год</c:v>
                </c:pt>
                <c:pt idx="3">
                  <c:v>2016-17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11</c:v>
                </c:pt>
                <c:pt idx="1">
                  <c:v>10</c:v>
                </c:pt>
                <c:pt idx="2">
                  <c:v>10</c:v>
                </c:pt>
                <c:pt idx="3">
                  <c:v>13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классы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2013-14 год</c:v>
                </c:pt>
                <c:pt idx="1">
                  <c:v>2014-15 год</c:v>
                </c:pt>
                <c:pt idx="2">
                  <c:v>2015-16 год</c:v>
                </c:pt>
                <c:pt idx="3">
                  <c:v>2016-17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12</c:v>
                </c:pt>
                <c:pt idx="1">
                  <c:v>11</c:v>
                </c:pt>
                <c:pt idx="2">
                  <c:v>5</c:v>
                </c:pt>
                <c:pt idx="3">
                  <c:v>13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 классы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2013-14 год</c:v>
                </c:pt>
                <c:pt idx="1">
                  <c:v>2014-15 год</c:v>
                </c:pt>
                <c:pt idx="2">
                  <c:v>2015-16 год</c:v>
                </c:pt>
                <c:pt idx="3">
                  <c:v>2016-17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</c:v>
                </c:pt>
                <c:pt idx="1">
                  <c:v>10</c:v>
                </c:pt>
                <c:pt idx="2">
                  <c:v>9</c:v>
                </c:pt>
                <c:pt idx="3">
                  <c:v>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6 классы 7 классы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2013-14 год</c:v>
                </c:pt>
                <c:pt idx="1">
                  <c:v>2014-15 год</c:v>
                </c:pt>
                <c:pt idx="2">
                  <c:v>2015-16 год</c:v>
                </c:pt>
                <c:pt idx="3">
                  <c:v>2016-17 год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6</c:v>
                </c:pt>
                <c:pt idx="1">
                  <c:v>2</c:v>
                </c:pt>
                <c:pt idx="2">
                  <c:v>3</c:v>
                </c:pt>
                <c:pt idx="3">
                  <c:v>11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7 классы 7 классы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2013-14 год</c:v>
                </c:pt>
                <c:pt idx="1">
                  <c:v>2014-15 год</c:v>
                </c:pt>
                <c:pt idx="2">
                  <c:v>2015-16 год</c:v>
                </c:pt>
                <c:pt idx="3">
                  <c:v>2016-17 год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2">
                  <c:v>3</c:v>
                </c:pt>
                <c:pt idx="3">
                  <c:v>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11 классы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2013-14 год</c:v>
                </c:pt>
                <c:pt idx="1">
                  <c:v>2014-15 год</c:v>
                </c:pt>
                <c:pt idx="2">
                  <c:v>2015-16 год</c:v>
                </c:pt>
                <c:pt idx="3">
                  <c:v>2016-17 год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3">
                  <c:v>2</c:v>
                </c:pt>
              </c:numCache>
            </c:numRef>
          </c:val>
        </c:ser>
        <c:shape val="cylinder"/>
        <c:axId val="82599936"/>
        <c:axId val="82601472"/>
        <c:axId val="0"/>
      </c:bar3DChart>
      <c:catAx>
        <c:axId val="82599936"/>
        <c:scaling>
          <c:orientation val="minMax"/>
        </c:scaling>
        <c:axPos val="b"/>
        <c:tickLblPos val="nextTo"/>
        <c:crossAx val="82601472"/>
        <c:crosses val="autoZero"/>
        <c:auto val="1"/>
        <c:lblAlgn val="ctr"/>
        <c:lblOffset val="100"/>
      </c:catAx>
      <c:valAx>
        <c:axId val="82601472"/>
        <c:scaling>
          <c:orientation val="minMax"/>
        </c:scaling>
        <c:axPos val="l"/>
        <c:majorGridlines/>
        <c:numFmt formatCode="General" sourceLinked="1"/>
        <c:tickLblPos val="nextTo"/>
        <c:crossAx val="825999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C09E4-43EF-425B-B344-58AE8C393B76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F5AFA-F761-4AB0-A8A7-753DC53E2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4639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F5AFA-F761-4AB0-A8A7-753DC53E2CE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F5AFA-F761-4AB0-A8A7-753DC53E2CE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5B1C6-5A6C-4398-B17F-19CAF3A7A85C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B6C2D-D3BD-439C-9658-08568BD8C4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5B1C6-5A6C-4398-B17F-19CAF3A7A85C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B6C2D-D3BD-439C-9658-08568BD8C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5B1C6-5A6C-4398-B17F-19CAF3A7A85C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B6C2D-D3BD-439C-9658-08568BD8C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5B1C6-5A6C-4398-B17F-19CAF3A7A85C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B6C2D-D3BD-439C-9658-08568BD8C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5B1C6-5A6C-4398-B17F-19CAF3A7A85C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B6C2D-D3BD-439C-9658-08568BD8C4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5B1C6-5A6C-4398-B17F-19CAF3A7A85C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B6C2D-D3BD-439C-9658-08568BD8C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5B1C6-5A6C-4398-B17F-19CAF3A7A85C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B6C2D-D3BD-439C-9658-08568BD8C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5B1C6-5A6C-4398-B17F-19CAF3A7A85C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B6C2D-D3BD-439C-9658-08568BD8C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5B1C6-5A6C-4398-B17F-19CAF3A7A85C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B6C2D-D3BD-439C-9658-08568BD8C4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5B1C6-5A6C-4398-B17F-19CAF3A7A85C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B6C2D-D3BD-439C-9658-08568BD8C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5B1C6-5A6C-4398-B17F-19CAF3A7A85C}" type="datetimeFigureOut">
              <a:rPr lang="ru-RU" smtClean="0"/>
              <a:pPr/>
              <a:t>11.09.2016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B6C2D-D3BD-439C-9658-08568BD8C4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3B5B1C6-5A6C-4398-B17F-19CAF3A7A85C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11.09.2016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B7B6C2D-D3BD-439C-9658-08568BD8C42D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60000"/>
                <a:lumOff val="40000"/>
              </a:schemeClr>
            </a:gs>
            <a:gs pos="40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848872" cy="6408712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ru-RU" sz="2200" b="1" dirty="0" smtClean="0">
                <a:ln w="50800"/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средняя общеобразовательная </a:t>
            </a:r>
            <a:r>
              <a:rPr lang="ru-RU" sz="2200" b="1" dirty="0" err="1" smtClean="0">
                <a:ln w="50800"/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шеола</a:t>
            </a:r>
            <a:r>
              <a:rPr lang="ru-RU" sz="2200" b="1" dirty="0" smtClean="0">
                <a:ln w="50800"/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№ 19 </a:t>
            </a:r>
            <a:r>
              <a:rPr lang="ru-RU" b="1" dirty="0" smtClean="0">
                <a:ln w="50800"/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50800"/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50800"/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n w="50800"/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50800"/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ln w="50800"/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n w="50800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«Внеучебные достижения учащихся»</a:t>
            </a:r>
            <a:br>
              <a:rPr lang="ru-RU" sz="5400" b="1" dirty="0" smtClean="0">
                <a:ln w="50800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50800"/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n w="50800"/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50800"/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1600" b="1" dirty="0" smtClean="0">
                <a:ln w="50800"/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 дополнительного образования    </a:t>
            </a:r>
            <a:r>
              <a:rPr lang="ru-RU" sz="1600" b="1" dirty="0" err="1" smtClean="0">
                <a:ln w="50800"/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Кирий</a:t>
            </a:r>
            <a:r>
              <a:rPr lang="ru-RU" sz="1600" b="1" dirty="0" smtClean="0">
                <a:ln w="50800"/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Ирина Викторовна</a:t>
            </a:r>
            <a:br>
              <a:rPr lang="ru-RU" sz="1600" b="1" dirty="0" smtClean="0">
                <a:ln w="50800"/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n w="50800"/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n w="50800"/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ru-RU" sz="1600" b="1" dirty="0">
                <a:ln w="50800"/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n w="50800"/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50800"/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n w="50800"/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n w="50800"/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n w="50800"/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n w="50800"/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ln w="50800"/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50800"/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г. Комсомольск-на-Амуре</a:t>
            </a:r>
            <a:br>
              <a:rPr lang="ru-RU" sz="2000" b="1" dirty="0" smtClean="0">
                <a:ln w="50800"/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50800"/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2016</a:t>
            </a:r>
            <a:r>
              <a:rPr lang="ru-RU" sz="1400" b="1" dirty="0">
                <a:ln w="50800"/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ln w="50800"/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n w="50800"/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3600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60000"/>
                <a:lumOff val="40000"/>
              </a:schemeClr>
            </a:gs>
            <a:gs pos="40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2915816" y="332656"/>
            <a:ext cx="3600400" cy="1371002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19050">
            <a:solidFill>
              <a:srgbClr val="FF33C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Уровень мотивации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331640" y="1988840"/>
            <a:ext cx="7250385" cy="44214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Анкета  «Мир моих увлечений»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Нравится ли тебе заниматься танцами?_______________________________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Нравятся ли тебе педагоги и почему?_________________________________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____________________________________________________________________</a:t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____________________________________________________________________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Как ты оцениваешь наш коллектив?__________________________________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____________________________________________________________________</a:t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____________________________________________________________________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Твои ощущения после концертного выступления:_______________________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Получаешь ли ты удовольствие от занятий?_____________________________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Испытываешь ли ты волнение перед выступлением?_____________________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Почему и какие?____________________________________________________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__________________________________________________________________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Какие чувства ты испытываешь после удачного выступления?_____________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________________________________________________________________</a:t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________________________________________________________________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Планируешь ли ты дальше заниматься танцами?_________________________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    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213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31642" y="1412771"/>
          <a:ext cx="7560838" cy="4855211"/>
        </p:xfrm>
        <a:graphic>
          <a:graphicData uri="http://schemas.openxmlformats.org/drawingml/2006/table">
            <a:tbl>
              <a:tblPr/>
              <a:tblGrid>
                <a:gridCol w="720078"/>
                <a:gridCol w="576064"/>
                <a:gridCol w="1080120"/>
                <a:gridCol w="1728192"/>
                <a:gridCol w="1800200"/>
                <a:gridCol w="1656184"/>
              </a:tblGrid>
              <a:tr h="166286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параметры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группа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младшая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средняя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старшие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Год обучения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1-й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2-3-й.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 и более.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детей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70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Теоретический уровень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входная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Высокий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Средний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166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Низкий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итоговая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176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70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548DD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ВОСПИТАННОСТИ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входная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166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итоговая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176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70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ТВОРЧЕСКАЯ АКТИВНОСТЬ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входная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166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итоговая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176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70">
                <a:tc rowSpan="6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МОТИВАЦИЯ И СТЕПЕНЬ УДОВЛЕТВОРЁН</a:t>
                      </a:r>
                      <a:r>
                        <a:rPr lang="ru-RU" sz="7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НОСТИ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входная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166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итоговая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176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00" marR="45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1331640" y="34752"/>
            <a:ext cx="734481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Сводная таблица мониторинга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школьного танцевального коллектива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«Счастливое детство»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2015-2016 учебный год.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Мониторинг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«Результат образовательного процесса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школьного танцевального коллектива «Счастливое детство»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2015-16 год.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75656" y="1844824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Сохранность контингента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школьного танцевального коллектива «Счастливое детство»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Рейтинг участников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показателями результативности деятельности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успешное освоение воспитанниками образовательной программы;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увлечённое отношение воспитанников к избранной деятельности;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активное </a:t>
            </a:r>
            <a:r>
              <a:rPr lang="ru-RU" b="1" dirty="0" smtClean="0">
                <a:solidFill>
                  <a:srgbClr val="002060"/>
                </a:solidFill>
              </a:rPr>
              <a:t>участие в концертных программах, достижения воспитанников студии на различных конкурсах и фестивалях  детского творчества;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личный  профессиональный рост.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2098" name="Picture 2" descr="F:\звездный дождь 2016\DSC_0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60000"/>
                <a:lumOff val="40000"/>
              </a:schemeClr>
            </a:gs>
            <a:gs pos="40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026888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60000"/>
                <a:lumOff val="40000"/>
              </a:schemeClr>
            </a:gs>
            <a:gs pos="40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971600" y="1134617"/>
            <a:ext cx="81724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Внеучебная деятельность -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проявляемая вне уроков активность детей, обусловленная в основном их интересами и    потребностями, направленная на познание и преобразование себя и окружающей действительности, играющая при правильной организации важную роль в развитии учащихся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способствующей успешной социализации ребенка в обществе.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043608" y="3748971"/>
            <a:ext cx="810039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Главная цель организации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внеучебной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деятельности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—содействие интеллектуальному, духовно-нравственному и физическому развитию личности  школьников, становлению и проявлению их индивидуальности, накоплению личного опыта организации индивидуальной и совместной деятельности по познанию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преобразованию самих себя и окружающей действительности.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372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«Счастливое детство»</a:t>
            </a:r>
            <a:endParaRPr lang="ru-RU" dirty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31074" name="Picture 2" descr="F:\IMG_01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60000"/>
                <a:lumOff val="40000"/>
              </a:schemeClr>
            </a:gs>
            <a:gs pos="40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0"/>
            <a:ext cx="7571184" cy="2160240"/>
          </a:xfrm>
        </p:spPr>
        <p:txBody>
          <a:bodyPr>
            <a:normAutofit/>
          </a:bodyPr>
          <a:lstStyle/>
          <a:p>
            <a:pPr marL="137160" indent="0" algn="ctr">
              <a:lnSpc>
                <a:spcPct val="120000"/>
              </a:lnSpc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Мониторинг качества образования – один из самых эффективных вариантов технологий управления качеством обучения и воспитания.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259632" y="20574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Критерии оценки эффективности результатов обучения: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основных компетенций;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наличие знаний теоретического материала и умение использовать их на практике;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положительные результаты творческих достижений воспитанников (участие в конкурсах и фестивалях разного уровня).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7234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60000"/>
                <a:lumOff val="40000"/>
              </a:schemeClr>
            </a:gs>
            <a:gs pos="40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2" name="Oval 2"/>
          <p:cNvSpPr>
            <a:spLocks noChangeArrowheads="1"/>
          </p:cNvSpPr>
          <p:nvPr/>
        </p:nvSpPr>
        <p:spPr bwMode="auto">
          <a:xfrm>
            <a:off x="2857488" y="1000108"/>
            <a:ext cx="4418013" cy="89535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МОНИТОРИНГ ОБРАЗОВАТЕЛЬНОГО ПРОЦЕССА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auto">
          <a:xfrm rot="10800000" flipV="1">
            <a:off x="1187624" y="2214554"/>
            <a:ext cx="1728192" cy="1358462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190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Теоретический уровень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3923928" y="2357430"/>
            <a:ext cx="1924419" cy="1215586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19050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Практический уровень</a:t>
            </a:r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6786578" y="2285992"/>
            <a:ext cx="1817870" cy="1215016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190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Творческий уровень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1979712" y="4221088"/>
            <a:ext cx="2040840" cy="1515018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19050">
            <a:solidFill>
              <a:srgbClr val="E36C0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Уровень воспитанности</a:t>
            </a:r>
            <a:endParaRPr kumimoji="0" lang="ru-RU" sz="16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9" name="AutoShape 9"/>
          <p:cNvSpPr>
            <a:spLocks noChangeArrowheads="1"/>
          </p:cNvSpPr>
          <p:nvPr/>
        </p:nvSpPr>
        <p:spPr bwMode="auto">
          <a:xfrm>
            <a:off x="5508104" y="4365104"/>
            <a:ext cx="2088232" cy="1371002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19050">
            <a:solidFill>
              <a:srgbClr val="FF33C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Уровень мотивации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2086736">
            <a:off x="2214546" y="1714488"/>
            <a:ext cx="64294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643438" y="2000240"/>
            <a:ext cx="64294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9991450">
            <a:off x="6858016" y="1857364"/>
            <a:ext cx="64294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416276">
            <a:off x="3080863" y="2525945"/>
            <a:ext cx="642942" cy="1579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20962064">
            <a:off x="6080338" y="2538650"/>
            <a:ext cx="642942" cy="1579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/>
            </a:gs>
            <a:gs pos="40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5"/>
          <p:cNvSpPr>
            <a:spLocks noChangeArrowheads="1"/>
          </p:cNvSpPr>
          <p:nvPr/>
        </p:nvSpPr>
        <p:spPr bwMode="auto">
          <a:xfrm rot="10800000" flipV="1">
            <a:off x="2714612" y="214290"/>
            <a:ext cx="4572032" cy="1276353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190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Теоретический уровень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979712" y="1685420"/>
            <a:ext cx="40752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знания по теории и терминологии курса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979712" y="1958063"/>
            <a:ext cx="7164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859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комплексы контрольных заданий и упражнений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85900" algn="l"/>
              </a:tabLst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опрос-беседы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терминологии курса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259632" y="2708920"/>
            <a:ext cx="7488832" cy="38884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Опрос-беседа по теме «Музыкальные и танцевальные жанры»</a:t>
            </a: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1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Что такое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жанр?______________________________________________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_________________________________________________________________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2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Какие музыкальные жанры ты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знаешь?____________________________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__________________________________________________________________________________________________________________________________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3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 какому музыкальному жанру относятся композиции «Девичья пляска», «Хоровод», «Кадриль»?_____________________________________________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4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Назовите хореографические постановки в жанре рок-балет:____________________________________________________________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5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Какие танцевальные направления ты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знаешь?__________________________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_________________________________________________________________</a:t>
            </a: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6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Укажи современные течения в хореографии, которые тебе известны:__________________________________________________________________________________________________________________________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7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 чём состоит их различие, назови характерные особенности каждого из них?_____________________________________________________________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8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 каком музыкальном жанре исполнены следующие произведения (педагог использует подборку аудиозаписей)?_________________________________</a:t>
            </a: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_________________________________________________________________</a:t>
            </a: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9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Назови известные творческие коллективы, работающие в эстрадном, народном, современном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направлении:________________________________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_________________________________________________________________</a:t>
            </a: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1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На музыку каких композиторов поставлены балеты «Щелкунчик», «Лебединое озеро», «Спящая красавица» _____________________________, «Золушка»_____________________________?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60000"/>
                <a:lumOff val="40000"/>
              </a:schemeClr>
            </a:gs>
            <a:gs pos="40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115616" y="1556792"/>
            <a:ext cx="77048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открытых занятий и мастер-классов;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в разработке и реализации социально-значимых проектах;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участие в концертах, конкурсах, фестивалях разного уровня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915816" y="260648"/>
            <a:ext cx="3528392" cy="1215016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190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Творческий уровень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19673" y="2852935"/>
          <a:ext cx="6552732" cy="3943350"/>
        </p:xfrm>
        <a:graphic>
          <a:graphicData uri="http://schemas.openxmlformats.org/drawingml/2006/table">
            <a:tbl>
              <a:tblPr/>
              <a:tblGrid>
                <a:gridCol w="257068"/>
                <a:gridCol w="1090034"/>
                <a:gridCol w="867605"/>
                <a:gridCol w="867605"/>
                <a:gridCol w="867605"/>
                <a:gridCol w="867605"/>
                <a:gridCol w="867605"/>
                <a:gridCol w="867605"/>
              </a:tblGrid>
              <a:tr h="4159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Фамилия имя обучающегося 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Городской праздник  «Коротышек»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Городской фестиваль-конкурс любительской хореографии «Танцуй пока молодой»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(ноябрь)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Городской фестиваль УО «Вркемена года», блок – Парад искусств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(март)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Ежегодный фестиваль среди танцевальных коллективов школ города.«На крыльях творчества и вдохновения»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Городской фестиваль-конкурс «Стихия танца»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Дополнительное участие: школьные коныерты, праздники,открытые уроки, внекласные мероприятия.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Ткаченко Кирил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Чимитова Даша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 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Хасаншина Саша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+    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Слепцова Самира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+  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СеменоваДиана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Куберская Полина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Немчина Саша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Рыбалова Алина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Сальникова Варя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   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Рогатнева Настя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Рогатнева Даша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Сайнакова Оксана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13.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Бродникова Катя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7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14.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Пятаева Рената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Курбатова Даша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Ураскулова Алена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Кагирова Вероника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Миташов Миша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Петрова Лера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Милевская Арина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Сорокин Данил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Куценко Виолета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Екимова Настя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Шинкарюк Карина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Котова Лиза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82" marR="26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187624" y="2328555"/>
            <a:ext cx="84239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Мониторинг образовательных достижений обучающихся  за 2015-2016 учебный год,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группа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33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259632" y="4554"/>
            <a:ext cx="77048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Участие в концертах, конкурсах, фестивалях разного уровня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475656" y="1772816"/>
          <a:ext cx="684076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4733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60000"/>
                <a:lumOff val="40000"/>
              </a:schemeClr>
            </a:gs>
            <a:gs pos="40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3059832" y="260648"/>
            <a:ext cx="4104456" cy="1656184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19050">
            <a:solidFill>
              <a:srgbClr val="E36C0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Уровень воспитанности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03648" y="2204864"/>
          <a:ext cx="7128794" cy="4482830"/>
        </p:xfrm>
        <a:graphic>
          <a:graphicData uri="http://schemas.openxmlformats.org/drawingml/2006/table">
            <a:tbl>
              <a:tblPr/>
              <a:tblGrid>
                <a:gridCol w="720505"/>
                <a:gridCol w="1774149"/>
                <a:gridCol w="1403772"/>
                <a:gridCol w="1615184"/>
                <a:gridCol w="1615184"/>
              </a:tblGrid>
              <a:tr h="21374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п\п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F9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Критерии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F9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 воспитанности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высокий 3б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2б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низкий 1б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F91"/>
                    </a:solidFill>
                  </a:tcPr>
                </a:tc>
              </a:tr>
              <a:tr h="213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Проявления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1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Внешний вид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Опрятный, не вызывающий, не раздражающий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Неопрятный, вызывающий, раздражающий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F91"/>
                    </a:solidFill>
                  </a:tcPr>
                </a:tc>
              </a:tr>
              <a:tr h="854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Манера общения, речь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Общительный, открытый, вежливый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Стремится навязать своё мнение, употребляет ругательства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F91"/>
                    </a:solidFill>
                  </a:tcPr>
                </a:tc>
              </a:tr>
              <a:tr h="641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Отношения с учителями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Уважительные, доброжелательные, почтительные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Неуважительные, с элементами грубости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F91"/>
                    </a:solidFill>
                  </a:tcPr>
                </a:tc>
              </a:tr>
              <a:tr h="641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Отношения с одноклассниками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Дружеские, сопереживающие, с симпатией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Конфликтные, издевательские, с антипатией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F91"/>
                    </a:solidFill>
                  </a:tcPr>
                </a:tc>
              </a:tr>
              <a:tr h="1062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Дисциплинированность (в плане выполнения поручений)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особой тщательностью выполняет все требования учителя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Игнорирует требования учителя, воспитателя, поступает исходя из личных интересов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F91"/>
                    </a:solidFill>
                  </a:tcPr>
                </a:tc>
              </a:tr>
            </a:tbl>
          </a:graphicData>
        </a:graphic>
      </p:graphicFrame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339752" y="1772816"/>
            <a:ext cx="518457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>Оценка уровня воспитанности учащихся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213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2995</TotalTime>
  <Words>997</Words>
  <Application>Microsoft Office PowerPoint</Application>
  <PresentationFormat>Экран (4:3)</PresentationFormat>
  <Paragraphs>445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Муниципальное общеобразовательное учреждение средняя общеобразовательная шеола № 19     «Внеучебные достижения учащихся»                                                  Педагог дополнительного образования    Кирий Ирина Викторовна                                                                                                   г. Комсомольск-на-Амуре  2016 </vt:lpstr>
      <vt:lpstr>Слайд 2</vt:lpstr>
      <vt:lpstr>«Счастливое детство»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Мониторинг        «Результат образовательного процесса» школьного танцевального коллектива «Счастливое детство»  за 2015-16 год.</vt:lpstr>
      <vt:lpstr>Сохранность контингента школьного танцевального коллектива «Счастливое детство»  </vt:lpstr>
      <vt:lpstr>Рейтинг участников</vt:lpstr>
      <vt:lpstr>Вывод: 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 формирования культуры здорового и безопасного образа жизни</dc:title>
  <dc:creator>Рахимова</dc:creator>
  <cp:lastModifiedBy>Бук</cp:lastModifiedBy>
  <cp:revision>285</cp:revision>
  <dcterms:created xsi:type="dcterms:W3CDTF">2012-09-23T16:06:52Z</dcterms:created>
  <dcterms:modified xsi:type="dcterms:W3CDTF">2016-09-11T10:40:45Z</dcterms:modified>
</cp:coreProperties>
</file>