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0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7BF4-27A4-433F-AB02-3DDA721DA68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E7E8-83BD-476A-8DEF-7683FA45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7BF4-27A4-433F-AB02-3DDA721DA68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E7E8-83BD-476A-8DEF-7683FA45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7BF4-27A4-433F-AB02-3DDA721DA68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E7E8-83BD-476A-8DEF-7683FA45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7BF4-27A4-433F-AB02-3DDA721DA68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E7E8-83BD-476A-8DEF-7683FA45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7BF4-27A4-433F-AB02-3DDA721DA68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E7E8-83BD-476A-8DEF-7683FA45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7BF4-27A4-433F-AB02-3DDA721DA68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E7E8-83BD-476A-8DEF-7683FA45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7BF4-27A4-433F-AB02-3DDA721DA68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E7E8-83BD-476A-8DEF-7683FA45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7BF4-27A4-433F-AB02-3DDA721DA68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E7E8-83BD-476A-8DEF-7683FA45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7BF4-27A4-433F-AB02-3DDA721DA68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E7E8-83BD-476A-8DEF-7683FA45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7BF4-27A4-433F-AB02-3DDA721DA68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E7E8-83BD-476A-8DEF-7683FA45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7BF4-27A4-433F-AB02-3DDA721DA68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E7E8-83BD-476A-8DEF-7683FA45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7BF4-27A4-433F-AB02-3DDA721DA68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CE7E8-83BD-476A-8DEF-7683FA45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/>
          <a:lstStyle/>
          <a:p>
            <a:r>
              <a:rPr lang="ru-RU" dirty="0" smtClean="0"/>
              <a:t>Государственная (итоговая) аттестация  </a:t>
            </a:r>
            <a:br>
              <a:rPr lang="ru-RU" dirty="0" smtClean="0"/>
            </a:br>
            <a:r>
              <a:rPr lang="ru-RU" dirty="0" smtClean="0"/>
              <a:t>2011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Попова В.В. – консультант отдела </a:t>
            </a:r>
            <a:r>
              <a:rPr lang="ru-RU" dirty="0"/>
              <a:t>р</a:t>
            </a:r>
            <a:r>
              <a:rPr lang="ru-RU" dirty="0" smtClean="0"/>
              <a:t>еализации образовательных программ и государственных образовательных стандартов общего и коррекционного 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3008313" cy="1162050"/>
          </a:xfrm>
        </p:spPr>
        <p:txBody>
          <a:bodyPr>
            <a:noAutofit/>
          </a:bodyPr>
          <a:lstStyle/>
          <a:p>
            <a:r>
              <a:rPr lang="ru-RU" sz="1800" u="sng" dirty="0" smtClean="0"/>
              <a:t>Новые нормативные документы по организации государственной </a:t>
            </a:r>
            <a:r>
              <a:rPr lang="ru-RU" sz="1800" u="sng" smtClean="0"/>
              <a:t>(итоговой)</a:t>
            </a:r>
            <a:r>
              <a:rPr lang="ru-RU" sz="3200" u="sng" smtClean="0"/>
              <a:t> </a:t>
            </a:r>
            <a:r>
              <a:rPr lang="ru-RU" sz="1800" u="sng" dirty="0" smtClean="0"/>
              <a:t>аттестации</a:t>
            </a:r>
            <a:endParaRPr lang="ru-RU" sz="1800" u="sng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 </a:t>
            </a:r>
            <a:r>
              <a:rPr lang="ru-RU" sz="4000" dirty="0" smtClean="0"/>
              <a:t>Лицам</a:t>
            </a:r>
            <a:r>
              <a:rPr lang="ru-RU" sz="4000" dirty="0"/>
              <a:t>, не завершившим среднего (полного) общего </a:t>
            </a:r>
            <a:r>
              <a:rPr lang="ru-RU" sz="4000" dirty="0" smtClean="0"/>
              <a:t>образования и не достигшим возраста 18 лет – должно быть </a:t>
            </a:r>
            <a:r>
              <a:rPr lang="ru-RU" sz="4000" dirty="0"/>
              <a:t>обеспечено повторное получение бесплатного среднего (полного) общего образования с последующим получением допуска к ГИА и прохождением ГИА в установленном порядке. Форма повторного получения среднего (полного) образования и образовательные учреждения выбираются родителями выпускников</a:t>
            </a:r>
            <a:r>
              <a:rPr lang="ru-RU" sz="4000" dirty="0" smtClean="0"/>
              <a:t>.</a:t>
            </a:r>
          </a:p>
          <a:p>
            <a:endParaRPr lang="ru-RU" dirty="0" smtClean="0"/>
          </a:p>
          <a:p>
            <a:r>
              <a:rPr lang="ru-RU" sz="3800" dirty="0" smtClean="0"/>
              <a:t>  </a:t>
            </a:r>
            <a:r>
              <a:rPr lang="ru-RU" sz="4500" dirty="0" smtClean="0"/>
              <a:t>Лицам, допущенным </a:t>
            </a:r>
            <a:r>
              <a:rPr lang="ru-RU" sz="4500" dirty="0"/>
              <a:t>к ГИА, но не </a:t>
            </a:r>
            <a:r>
              <a:rPr lang="ru-RU" sz="4500" dirty="0" smtClean="0"/>
              <a:t>прошедшим </a:t>
            </a:r>
            <a:r>
              <a:rPr lang="ru-RU" sz="4500" dirty="0"/>
              <a:t>ее или </a:t>
            </a:r>
            <a:r>
              <a:rPr lang="ru-RU" sz="4500" dirty="0" smtClean="0"/>
              <a:t>получившим </a:t>
            </a:r>
            <a:r>
              <a:rPr lang="ru-RU" sz="4500" dirty="0"/>
              <a:t>на ГИА неудовлетворительные результаты, </a:t>
            </a:r>
            <a:r>
              <a:rPr lang="ru-RU" sz="4500" dirty="0" smtClean="0"/>
              <a:t>должен  </a:t>
            </a:r>
            <a:r>
              <a:rPr lang="ru-RU" sz="4500" dirty="0"/>
              <a:t>быть </a:t>
            </a:r>
            <a:r>
              <a:rPr lang="ru-RU" sz="4500" dirty="0" smtClean="0"/>
              <a:t>обеспечен </a:t>
            </a:r>
            <a:r>
              <a:rPr lang="ru-RU" sz="4500" dirty="0"/>
              <a:t>допуск к повторному прохождению ГИА</a:t>
            </a:r>
            <a:r>
              <a:rPr lang="ru-RU" sz="4500" dirty="0" smtClean="0"/>
              <a:t>.</a:t>
            </a:r>
          </a:p>
          <a:p>
            <a:endParaRPr lang="ru-RU" dirty="0"/>
          </a:p>
          <a:p>
            <a:r>
              <a:rPr lang="ru-RU" sz="4000" dirty="0" smtClean="0"/>
              <a:t>Лица, </a:t>
            </a:r>
            <a:r>
              <a:rPr lang="ru-RU" sz="4000" dirty="0"/>
              <a:t>не </a:t>
            </a:r>
            <a:r>
              <a:rPr lang="ru-RU" sz="4000" dirty="0" smtClean="0"/>
              <a:t>завершившие </a:t>
            </a:r>
            <a:r>
              <a:rPr lang="ru-RU" sz="4000" dirty="0"/>
              <a:t>среднего (полного) общего образования, не </a:t>
            </a:r>
            <a:r>
              <a:rPr lang="ru-RU" sz="4000" dirty="0" smtClean="0"/>
              <a:t>прошедшие </a:t>
            </a:r>
            <a:r>
              <a:rPr lang="ru-RU" sz="4000" dirty="0"/>
              <a:t>ГИА или </a:t>
            </a:r>
            <a:r>
              <a:rPr lang="ru-RU" sz="4000" dirty="0" smtClean="0"/>
              <a:t>получившие </a:t>
            </a:r>
            <a:r>
              <a:rPr lang="ru-RU" sz="4000" dirty="0"/>
              <a:t>на ГИА неудовлетворительные результаты, достигшие возраста 18 лет,  принимают решение о  повторном получении бесплатного среднего (полного) общего образования и прохождении ГИА  самостоятельно.  </a:t>
            </a:r>
          </a:p>
          <a:p>
            <a:r>
              <a:rPr lang="ru-RU" sz="4000" dirty="0"/>
              <a:t> </a:t>
            </a:r>
          </a:p>
          <a:p>
            <a:r>
              <a:rPr lang="ru-RU" sz="4000" dirty="0"/>
              <a:t> 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письмо Министерства образования и науки Российской Федерации от 25 марта 2011 года №03 – 75 « О повторном прохождении государственной (итоговой) аттестации лицами, освоившими основные общеобразовательные программы среднего (полного) общего образования, но получившими справку об обучении в образовательном учреждении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36904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Нормативные документы, регламентирующие  проведение ГИА в 11(12) классах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- Положение о формах и порядке проведения ГИА обучающихся, освоивших основные общеобразовательные программы основного и среднего (полного) общего образования, утвержденное приказом Министерства образования и науки Российской Федерации от 28 ноября 2008 года №362;</a:t>
            </a:r>
          </a:p>
          <a:p>
            <a:r>
              <a:rPr lang="ru-RU" sz="2000" dirty="0"/>
              <a:t>- Положение о государственной (итоговой) аттестации выпускников IX и XI(</a:t>
            </a:r>
            <a:r>
              <a:rPr lang="en-US" sz="2000" dirty="0"/>
              <a:t>XII</a:t>
            </a:r>
            <a:r>
              <a:rPr lang="ru-RU" sz="2000" dirty="0"/>
              <a:t>) классов общеобразовательных учреждений Российской Федерации, утвержденным приказом  Министерства образования  России от 03 декабря 1999 года № 1075, </a:t>
            </a:r>
          </a:p>
          <a:p>
            <a:r>
              <a:rPr lang="ru-RU" sz="2000" dirty="0"/>
              <a:t>- Положение об организации получения основного общего и среднего (полного) общего образования лицами, отбывающими наказание в виде лишения свободы в исправительных колониях и тюрьмах уголовно-исполнительной системы, утвержденным совместным приказом Министерства юстиции и Министерства образования и науки Российской Федерации от 27 марта 2006 года №61/70.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Формы проведения ГИА</a:t>
            </a:r>
            <a:br>
              <a:rPr lang="ru-RU" sz="3600" dirty="0" smtClean="0"/>
            </a:br>
            <a:r>
              <a:rPr lang="ru-RU" sz="3600" dirty="0" smtClean="0"/>
              <a:t> в 11(12) классах 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Единый государственный экзамен  (ЕГЭ)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Порядок </a:t>
            </a:r>
            <a:r>
              <a:rPr lang="ru-RU" dirty="0"/>
              <a:t>проведения ГИА в форме ЕГЭ утвержден приказом Министерства образования и науки РФ от 24 февраля 2009 года №</a:t>
            </a:r>
            <a:r>
              <a:rPr lang="ru-RU" dirty="0" smtClean="0"/>
              <a:t>57 </a:t>
            </a:r>
          </a:p>
          <a:p>
            <a:r>
              <a:rPr lang="ru-RU" dirty="0"/>
              <a:t>Сроки, единое расписание и продолжительность проведения ЕГЭ утверждены приказом </a:t>
            </a:r>
            <a:r>
              <a:rPr lang="ru-RU" dirty="0" err="1"/>
              <a:t>Рособрнадзора</a:t>
            </a:r>
            <a:r>
              <a:rPr lang="ru-RU" dirty="0"/>
              <a:t> от 16.12.2010 года № </a:t>
            </a:r>
            <a:r>
              <a:rPr lang="ru-RU" dirty="0" smtClean="0"/>
              <a:t>2965</a:t>
            </a:r>
            <a:endParaRPr lang="ru-RU" dirty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Государственный выпускной экзамен (ГВЭ)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dirty="0"/>
              <a:t>Порядок проведения ГИА в форме </a:t>
            </a:r>
            <a:r>
              <a:rPr lang="ru-RU" sz="2800" dirty="0" smtClean="0"/>
              <a:t>ГВЭ </a:t>
            </a:r>
            <a:r>
              <a:rPr lang="ru-RU" sz="2800" dirty="0"/>
              <a:t>утвержден приказом Министерства образования и науки РФ </a:t>
            </a:r>
            <a:r>
              <a:rPr lang="ru-RU" sz="2800" dirty="0" smtClean="0"/>
              <a:t>  </a:t>
            </a:r>
            <a:r>
              <a:rPr lang="ru-RU" sz="2800" dirty="0"/>
              <a:t>в форме ГВЭ – 03 марта 2009 года №</a:t>
            </a:r>
            <a:r>
              <a:rPr lang="ru-RU" sz="2800" dirty="0" smtClean="0"/>
              <a:t>70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Сроки, единое расписание </a:t>
            </a:r>
            <a:r>
              <a:rPr lang="ru-RU" sz="2800" dirty="0" smtClean="0"/>
              <a:t> и </a:t>
            </a:r>
            <a:r>
              <a:rPr lang="ru-RU" sz="2800" dirty="0"/>
              <a:t>продолжительность проведения ГВЭ утверждены приказом </a:t>
            </a:r>
            <a:r>
              <a:rPr lang="ru-RU" sz="2800" dirty="0" err="1" smtClean="0"/>
              <a:t>Рособрнадзора</a:t>
            </a:r>
            <a:r>
              <a:rPr lang="ru-RU" sz="2800" dirty="0" smtClean="0"/>
              <a:t> от </a:t>
            </a:r>
            <a:r>
              <a:rPr lang="ru-RU" sz="2800" dirty="0"/>
              <a:t>15.12.2010 года № </a:t>
            </a:r>
            <a:r>
              <a:rPr lang="ru-RU" sz="2800" dirty="0" smtClean="0"/>
              <a:t>2958, распоряжением министерства образования и науки Хабаровского края  от 11.03.2011 года № 74 </a:t>
            </a:r>
            <a:endParaRPr lang="ru-RU" sz="2800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 сроки проведения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ЕГЭ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ru-RU" dirty="0"/>
              <a:t>27 мая – информатика и ИКТ</a:t>
            </a:r>
          </a:p>
          <a:p>
            <a:pPr lvl="0"/>
            <a:r>
              <a:rPr lang="ru-RU" dirty="0"/>
              <a:t>30 мая – русский язык</a:t>
            </a:r>
          </a:p>
          <a:p>
            <a:pPr lvl="0"/>
            <a:r>
              <a:rPr lang="ru-RU" dirty="0"/>
              <a:t>03 июня – иностранные языки, химия</a:t>
            </a:r>
          </a:p>
          <a:p>
            <a:pPr lvl="0"/>
            <a:r>
              <a:rPr lang="ru-RU" dirty="0"/>
              <a:t>06 июня – математика</a:t>
            </a:r>
          </a:p>
          <a:p>
            <a:pPr lvl="0"/>
            <a:r>
              <a:rPr lang="ru-RU" dirty="0"/>
              <a:t>10 июня – </a:t>
            </a:r>
            <a:r>
              <a:rPr lang="ru-RU" dirty="0" smtClean="0"/>
              <a:t>география, обществознание</a:t>
            </a:r>
            <a:endParaRPr lang="ru-RU" dirty="0"/>
          </a:p>
          <a:p>
            <a:pPr lvl="0"/>
            <a:r>
              <a:rPr lang="ru-RU" dirty="0"/>
              <a:t>14 июня – история, </a:t>
            </a:r>
            <a:r>
              <a:rPr lang="ru-RU" dirty="0" smtClean="0"/>
              <a:t>физика</a:t>
            </a:r>
          </a:p>
          <a:p>
            <a:pPr lv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ГВЭ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461"/>
          </a:xfrm>
        </p:spPr>
        <p:txBody>
          <a:bodyPr>
            <a:normAutofit/>
          </a:bodyPr>
          <a:lstStyle/>
          <a:p>
            <a:r>
              <a:rPr lang="ru-RU" dirty="0" smtClean="0"/>
              <a:t>27 мая - – информатика   и ИКТ</a:t>
            </a:r>
          </a:p>
          <a:p>
            <a:r>
              <a:rPr lang="ru-RU" dirty="0" smtClean="0"/>
              <a:t>30 мая – русский язык</a:t>
            </a:r>
          </a:p>
          <a:p>
            <a:pPr lvl="0"/>
            <a:r>
              <a:rPr lang="ru-RU" dirty="0" smtClean="0"/>
              <a:t>03 июня – иностранные языки, химия</a:t>
            </a:r>
          </a:p>
          <a:p>
            <a:pPr lvl="0"/>
            <a:r>
              <a:rPr lang="ru-RU" dirty="0" smtClean="0"/>
              <a:t>06 июня – математика</a:t>
            </a:r>
          </a:p>
          <a:p>
            <a:pPr lvl="0"/>
            <a:r>
              <a:rPr lang="ru-RU" dirty="0" smtClean="0"/>
              <a:t>09 июня – география, обществознание</a:t>
            </a:r>
          </a:p>
          <a:p>
            <a:pPr lvl="0"/>
            <a:r>
              <a:rPr lang="ru-RU" dirty="0" smtClean="0"/>
              <a:t>13 июня – история, физика</a:t>
            </a:r>
          </a:p>
          <a:p>
            <a:pPr lvl="0"/>
            <a:r>
              <a:rPr lang="ru-RU" dirty="0" smtClean="0"/>
              <a:t> 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Нормативные документы, регламентирующие проведение государственной (итоговой) аттестации в 9 классе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Положение о </a:t>
            </a:r>
            <a:r>
              <a:rPr lang="ru-RU" dirty="0"/>
              <a:t>государственной (итоговой) аттестации выпускников IX и XI(</a:t>
            </a:r>
            <a:r>
              <a:rPr lang="en-US" dirty="0"/>
              <a:t>XII</a:t>
            </a:r>
            <a:r>
              <a:rPr lang="ru-RU" dirty="0"/>
              <a:t>) классов общеобразовательных учреждений Российской Федерации, </a:t>
            </a:r>
            <a:r>
              <a:rPr lang="ru-RU" dirty="0" smtClean="0"/>
              <a:t>утвержденное </a:t>
            </a:r>
            <a:r>
              <a:rPr lang="ru-RU" dirty="0"/>
              <a:t>приказом Министерства образования  России от 03 декабря 1999 года № 1075,  </a:t>
            </a:r>
          </a:p>
          <a:p>
            <a:r>
              <a:rPr lang="ru-RU" dirty="0"/>
              <a:t>- </a:t>
            </a:r>
            <a:r>
              <a:rPr lang="ru-RU" dirty="0" smtClean="0"/>
              <a:t>Порядок </a:t>
            </a:r>
            <a:r>
              <a:rPr lang="ru-RU" dirty="0"/>
              <a:t>проведения государственной (итоговой) аттестации выпускников </a:t>
            </a:r>
            <a:r>
              <a:rPr lang="en-US" dirty="0"/>
              <a:t>IX </a:t>
            </a:r>
            <a:r>
              <a:rPr lang="ru-RU" dirty="0"/>
              <a:t>классов общеобразовательных учреждений Хабаровского края в </a:t>
            </a:r>
            <a:r>
              <a:rPr lang="ru-RU" dirty="0" smtClean="0"/>
              <a:t>2011 году </a:t>
            </a:r>
          </a:p>
          <a:p>
            <a:r>
              <a:rPr lang="ru-RU" dirty="0" smtClean="0"/>
              <a:t>Другие нормативные документы, регламентирующие </a:t>
            </a:r>
            <a:r>
              <a:rPr lang="ru-RU" dirty="0"/>
              <a:t>проведение государственной (итоговой) аттестации выпускников </a:t>
            </a:r>
            <a:r>
              <a:rPr lang="en-US" dirty="0"/>
              <a:t>IX</a:t>
            </a:r>
            <a:r>
              <a:rPr lang="ru-RU" dirty="0"/>
              <a:t> классов в традиционной </a:t>
            </a:r>
            <a:r>
              <a:rPr lang="ru-RU" dirty="0" smtClean="0"/>
              <a:t>форме и по материалам </a:t>
            </a:r>
            <a:r>
              <a:rPr lang="ru-RU" dirty="0" err="1" smtClean="0"/>
              <a:t>Рособрназора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Формы проведения государственной (итоговой) аттестации в 9 классах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Апробация государственной (итоговой) аттестации  по материалам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(Новая форма)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соответствии с Положением о государственной (итоговой) аттестации </a:t>
            </a:r>
            <a:r>
              <a:rPr lang="ru-RU" dirty="0" smtClean="0"/>
              <a:t>(Традиционная форма)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Сроки проведения обязательных выпускных экзаменов в 9 классах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Новая форма 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- по русскому языку – </a:t>
            </a:r>
            <a:r>
              <a:rPr lang="ru-RU" b="1" dirty="0"/>
              <a:t>26 мая 2011 года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smtClean="0"/>
              <a:t>по математике – </a:t>
            </a:r>
            <a:r>
              <a:rPr lang="ru-RU" b="1" dirty="0"/>
              <a:t>02 июня 2011 </a:t>
            </a:r>
            <a:r>
              <a:rPr lang="ru-RU" b="1" dirty="0" smtClean="0"/>
              <a:t>года</a:t>
            </a:r>
            <a:endParaRPr lang="ru-RU" dirty="0"/>
          </a:p>
          <a:p>
            <a:pPr algn="ctr"/>
            <a:r>
              <a:rPr lang="ru-RU" dirty="0" smtClean="0"/>
              <a:t>Сроки проведения установлены письмом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от 28.02. 2011 №01-31/10-01ьмом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Традиционная форма 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008" y="2132856"/>
            <a:ext cx="4041775" cy="3951288"/>
          </a:xfrm>
        </p:spPr>
        <p:txBody>
          <a:bodyPr/>
          <a:lstStyle/>
          <a:p>
            <a:r>
              <a:rPr lang="ru-RU" dirty="0"/>
              <a:t>- по русскому языку – </a:t>
            </a:r>
            <a:r>
              <a:rPr lang="ru-RU" b="1" dirty="0"/>
              <a:t>27 мая 2011 года</a:t>
            </a:r>
            <a:r>
              <a:rPr lang="ru-RU" dirty="0"/>
              <a:t>;</a:t>
            </a:r>
          </a:p>
          <a:p>
            <a:r>
              <a:rPr lang="ru-RU" dirty="0"/>
              <a:t>- по алгебре – </a:t>
            </a:r>
            <a:r>
              <a:rPr lang="ru-RU" b="1" dirty="0"/>
              <a:t>03 июня 2011 </a:t>
            </a:r>
            <a:r>
              <a:rPr lang="ru-RU" b="1" dirty="0" smtClean="0"/>
              <a:t>года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Сроки установлены распоряжением министерства образования и науки  от 11.03.2011 №75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611560" y="273050"/>
            <a:ext cx="2853953" cy="11620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Осуществление допуска к ГИА</a:t>
            </a:r>
            <a:endParaRPr lang="ru-RU" sz="2800" dirty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В решении педагогического совета общеобразовательного учреждения о допуске обучающихся к государственной (итоговой)  аттестации в обязательном порядке указывается: </a:t>
            </a:r>
          </a:p>
          <a:p>
            <a:r>
              <a:rPr lang="ru-RU" dirty="0" smtClean="0"/>
              <a:t>-  </a:t>
            </a:r>
            <a:r>
              <a:rPr lang="ru-RU" dirty="0"/>
              <a:t>выполнение учебных программ по всем предметам учебного плана  общеобразовательного учреждения (теоретической и практической части);</a:t>
            </a:r>
          </a:p>
          <a:p>
            <a:r>
              <a:rPr lang="ru-RU" dirty="0"/>
              <a:t>- списочный состав выпускников, допущенных к государственной (итоговой) аттестации (включая выпускников, обучающихся по программе экстерната, др. форме), с указанием фамилии, имени, отчества выпускника;</a:t>
            </a:r>
          </a:p>
          <a:p>
            <a:r>
              <a:rPr lang="ru-RU" b="1" dirty="0"/>
              <a:t>- </a:t>
            </a:r>
            <a:r>
              <a:rPr lang="ru-RU" dirty="0"/>
              <a:t>списочный состав выпускников с ограниченными возможностями здоровья, для которых сокращается количество выпускных экзаменов до двух письменных  с указанием фамилии, имени, отчества выпускника.</a:t>
            </a:r>
          </a:p>
          <a:p>
            <a:r>
              <a:rPr lang="ru-RU" dirty="0"/>
              <a:t>Для выпускников с ограниченными возможностями здоровья указываются форма, условия (на дому, в отдельной аудитории, др.) сдачи экзаменов.  </a:t>
            </a:r>
          </a:p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Приказы о допуске к государственной (итоговой) аттестации   должны быть написаны на основании решения педсовета не позднее 25 мая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Выдача документов государственного образца об общем образовании в 2011 году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 smtClean="0"/>
              <a:t> </a:t>
            </a:r>
            <a:r>
              <a:rPr lang="ru-RU" sz="8000" dirty="0"/>
              <a:t>- заполнение  документов осуществляется с помощью принтера за исключением аттестатов, выдаваемых образовательными учреждениями </a:t>
            </a:r>
            <a:r>
              <a:rPr lang="ru-RU" sz="8000" dirty="0" smtClean="0"/>
              <a:t>уголовно-исполнительной системы, </a:t>
            </a:r>
            <a:r>
              <a:rPr lang="ru-RU" sz="8000" dirty="0"/>
              <a:t>и свидетельств об окончании специальных (коррекционных) </a:t>
            </a:r>
            <a:r>
              <a:rPr lang="ru-RU" sz="8000" dirty="0" smtClean="0"/>
              <a:t>образовательных </a:t>
            </a:r>
            <a:r>
              <a:rPr lang="ru-RU" sz="8000" dirty="0"/>
              <a:t>учреждений </a:t>
            </a:r>
            <a:r>
              <a:rPr lang="ru-RU" sz="8000" dirty="0" smtClean="0"/>
              <a:t> </a:t>
            </a:r>
            <a:r>
              <a:rPr lang="en-US" sz="8000" dirty="0" smtClean="0"/>
              <a:t>VIII </a:t>
            </a:r>
            <a:r>
              <a:rPr lang="ru-RU" sz="8000" dirty="0" smtClean="0"/>
              <a:t>вида </a:t>
            </a:r>
            <a:r>
              <a:rPr lang="ru-RU" sz="8000" dirty="0"/>
              <a:t>и специальных (коррекционных) классов.</a:t>
            </a:r>
          </a:p>
          <a:p>
            <a:r>
              <a:rPr lang="ru-RU" sz="8000" dirty="0"/>
              <a:t>- отсутствие в новом Порядке четко прописанных действий при выдаче дубликата в условиях отсутствия документов, подтверждающих окончание общеобразовательного учреждения (п.13,14 Положения 1996 года).</a:t>
            </a:r>
          </a:p>
          <a:p>
            <a:r>
              <a:rPr lang="ru-RU" sz="8000" dirty="0"/>
              <a:t>- наличие Книги учета и записи выданных аттестатов и Книги учета бланков аттестатов на бумажном  носителе и в электронном виде.</a:t>
            </a:r>
          </a:p>
          <a:p>
            <a:r>
              <a:rPr lang="ru-RU" sz="8000" dirty="0"/>
              <a:t>- выдача дубликата в случае ликвидации учреждения осуществляется на основании  письменного  решения учредителя.</a:t>
            </a:r>
          </a:p>
          <a:p>
            <a:endParaRPr lang="ru-RU" sz="8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1340768"/>
            <a:ext cx="3008313" cy="4691063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Порядок выдачи документов государственного образца об основном общем и среднем (полном) общем образовании, заполнения, хранения и учета соответствующих бланков документов», утвержден </a:t>
            </a:r>
            <a:r>
              <a:rPr lang="ru-RU" sz="2800" dirty="0"/>
              <a:t>приказом </a:t>
            </a:r>
            <a:r>
              <a:rPr lang="ru-RU" sz="2800" dirty="0" err="1"/>
              <a:t>Минобрнауки</a:t>
            </a:r>
            <a:r>
              <a:rPr lang="ru-RU" sz="2800" dirty="0"/>
              <a:t> России от 15 июня 2010 </a:t>
            </a:r>
            <a:r>
              <a:rPr lang="ru-RU" sz="2800" dirty="0" smtClean="0"/>
              <a:t>года № 628  (приказ </a:t>
            </a:r>
            <a:r>
              <a:rPr lang="ru-RU" sz="2800" dirty="0" err="1" smtClean="0"/>
              <a:t>Минобрнауки</a:t>
            </a:r>
            <a:r>
              <a:rPr lang="ru-RU" sz="2800" dirty="0" smtClean="0"/>
              <a:t> России №224 от 28 02.2011 не опубликован в Российской газете и не вошел в силу)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1019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Государственная (итоговая) аттестация   2011  </vt:lpstr>
      <vt:lpstr>Нормативные документы, регламентирующие  проведение ГИА в 11(12) классах </vt:lpstr>
      <vt:lpstr>Формы проведения ГИА  в 11(12) классах </vt:lpstr>
      <vt:lpstr>Основные  сроки проведения </vt:lpstr>
      <vt:lpstr>Нормативные документы, регламентирующие проведение государственной (итоговой) аттестации в 9 классе</vt:lpstr>
      <vt:lpstr>Формы проведения государственной (итоговой) аттестации в 9 классах </vt:lpstr>
      <vt:lpstr>Сроки проведения обязательных выпускных экзаменов в 9 классах</vt:lpstr>
      <vt:lpstr>Осуществление допуска к ГИА</vt:lpstr>
      <vt:lpstr>Выдача документов государственного образца об общем образовании в 2011 году  </vt:lpstr>
      <vt:lpstr>Новые нормативные документы по организации государственной (итоговой) аттестации</vt:lpstr>
    </vt:vector>
  </TitlesOfParts>
  <Company>MinObr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(итоговая) аттестация   2011  </dc:title>
  <dc:creator>popova</dc:creator>
  <cp:lastModifiedBy>пользователь</cp:lastModifiedBy>
  <cp:revision>30</cp:revision>
  <dcterms:created xsi:type="dcterms:W3CDTF">2011-03-29T02:47:02Z</dcterms:created>
  <dcterms:modified xsi:type="dcterms:W3CDTF">2011-03-29T22:25:13Z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</Properties>
</file>