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94" r:id="rId4"/>
    <p:sldId id="257" r:id="rId5"/>
    <p:sldId id="258" r:id="rId6"/>
    <p:sldId id="262" r:id="rId7"/>
    <p:sldId id="270" r:id="rId8"/>
    <p:sldId id="273" r:id="rId9"/>
    <p:sldId id="260" r:id="rId10"/>
    <p:sldId id="261" r:id="rId11"/>
    <p:sldId id="275" r:id="rId12"/>
    <p:sldId id="276" r:id="rId13"/>
    <p:sldId id="274" r:id="rId14"/>
    <p:sldId id="277" r:id="rId15"/>
    <p:sldId id="278" r:id="rId16"/>
    <p:sldId id="288" r:id="rId17"/>
    <p:sldId id="281" r:id="rId18"/>
    <p:sldId id="263" r:id="rId19"/>
    <p:sldId id="280" r:id="rId20"/>
    <p:sldId id="282" r:id="rId21"/>
    <p:sldId id="283" r:id="rId22"/>
    <p:sldId id="266" r:id="rId23"/>
    <p:sldId id="286" r:id="rId24"/>
    <p:sldId id="29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1.  </a:t>
            </a:r>
            <a:r>
              <a:rPr lang="ru-RU" sz="2400" b="1" dirty="0" smtClean="0"/>
              <a:t>Нормативно – правовые документы, регулирующие проведение ГИА по образовательным программам основного общего образования</a:t>
            </a:r>
            <a:endParaRPr lang="ru-RU" sz="2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Федеральный закон от 29 декабря          2012 г. N 273-ФЗ "Об образовании в Российской Федерации</a:t>
            </a:r>
            <a:r>
              <a:rPr lang="ru-RU" sz="3600" dirty="0" smtClean="0"/>
              <a:t>»</a:t>
            </a:r>
          </a:p>
          <a:p>
            <a:pPr>
              <a:buNone/>
            </a:pPr>
            <a:endParaRPr lang="ru-RU" sz="3300" dirty="0" smtClean="0"/>
          </a:p>
          <a:p>
            <a:endParaRPr lang="ru-RU" sz="19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    Порядок проведения государственной  итоговой аттестации, утвержден приказом  Министерства образования  и науки Российской Федерации от 25 декабря 2013 г. </a:t>
            </a:r>
          </a:p>
          <a:p>
            <a:pPr>
              <a:buNone/>
            </a:pPr>
            <a:r>
              <a:rPr lang="ru-RU" dirty="0" smtClean="0"/>
              <a:t>     № 1394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 smtClean="0"/>
              <a:t>10.</a:t>
            </a:r>
            <a:r>
              <a:rPr lang="ru-RU" sz="4000" i="1" dirty="0" smtClean="0"/>
              <a:t> </a:t>
            </a:r>
            <a:r>
              <a:rPr lang="ru-RU" b="1" i="1" dirty="0" smtClean="0"/>
              <a:t>Сроки проведения ГИА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Сроки проведения ГИА, продолжительность проведения экзаменов устанавливаются Министерством образования и науки Российской Федерации. </a:t>
            </a:r>
          </a:p>
          <a:p>
            <a:pPr algn="just"/>
            <a:r>
              <a:rPr lang="ru-RU" dirty="0" smtClean="0"/>
              <a:t> Для проведения ОГЭ и ГВЭ предусматривается единое расписание экзаменов:   </a:t>
            </a:r>
          </a:p>
          <a:p>
            <a:pPr algn="just">
              <a:buFontTx/>
              <a:buChar char="-"/>
            </a:pPr>
            <a:r>
              <a:rPr lang="ru-RU" dirty="0" smtClean="0"/>
              <a:t>ГИА по обязательным учебным предметам  начинается не ранее </a:t>
            </a:r>
            <a:r>
              <a:rPr lang="ru-RU" b="1" dirty="0" smtClean="0"/>
              <a:t>25 мая текущего года</a:t>
            </a:r>
            <a:r>
              <a:rPr lang="ru-RU" dirty="0" smtClean="0"/>
              <a:t>. </a:t>
            </a:r>
          </a:p>
          <a:p>
            <a:pPr algn="just">
              <a:buFontTx/>
              <a:buChar char="-"/>
            </a:pPr>
            <a:r>
              <a:rPr lang="ru-RU" dirty="0" smtClean="0"/>
              <a:t>Обучающиеся, не имеющие возможности по уважительным причинам, подтвержденным документально, пройти ГИА в установленные сроки ГИА по обязательным предметам проводится  досрочно, но </a:t>
            </a:r>
            <a:r>
              <a:rPr lang="ru-RU" b="1" dirty="0" smtClean="0"/>
              <a:t>не ранее 20 апреля</a:t>
            </a:r>
            <a:r>
              <a:rPr lang="ru-RU" dirty="0" smtClean="0"/>
              <a:t>. 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i="1" dirty="0" smtClean="0"/>
              <a:t>11. </a:t>
            </a:r>
            <a:r>
              <a:rPr lang="ru-RU" sz="3600" b="1" i="1" dirty="0" smtClean="0"/>
              <a:t>Сроки проведения   экзаменов (проект)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28 мая – обществознание, химия, литература, информатика</a:t>
            </a:r>
          </a:p>
          <a:p>
            <a:r>
              <a:rPr lang="ru-RU" dirty="0" smtClean="0"/>
              <a:t>31 мая – математика</a:t>
            </a:r>
          </a:p>
          <a:p>
            <a:r>
              <a:rPr lang="ru-RU" dirty="0" smtClean="0"/>
              <a:t>03 июня – география, история, биология, иностранный язык, физика</a:t>
            </a:r>
          </a:p>
          <a:p>
            <a:r>
              <a:rPr lang="ru-RU" dirty="0" smtClean="0"/>
              <a:t>06 июня – русский язык</a:t>
            </a:r>
          </a:p>
          <a:p>
            <a:r>
              <a:rPr lang="ru-RU" dirty="0" smtClean="0"/>
              <a:t>10 июня – резерв (все предметы по выбору)</a:t>
            </a:r>
          </a:p>
          <a:p>
            <a:r>
              <a:rPr lang="ru-RU" dirty="0" smtClean="0"/>
              <a:t>16 июня – русский   язык, математика</a:t>
            </a:r>
          </a:p>
          <a:p>
            <a:r>
              <a:rPr lang="ru-RU" dirty="0" smtClean="0"/>
              <a:t> 19 июня – все предметы по выбору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12. </a:t>
            </a:r>
            <a:r>
              <a:rPr lang="ru-RU" sz="3600" b="1" i="1" dirty="0" smtClean="0"/>
              <a:t>Продолжительность экзаменов 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В форме ОГЭ: </a:t>
            </a:r>
          </a:p>
          <a:p>
            <a:pPr>
              <a:buNone/>
            </a:pPr>
            <a:r>
              <a:rPr lang="ru-RU" dirty="0" smtClean="0"/>
              <a:t>-    Русский язык, математика, литература – 3 ч. 55 мин (235 мин.)</a:t>
            </a:r>
          </a:p>
          <a:p>
            <a:pPr>
              <a:buNone/>
            </a:pPr>
            <a:r>
              <a:rPr lang="ru-RU" dirty="0" smtClean="0"/>
              <a:t>-    История, обществознание, физика, биология – 3 ч.(180 мин.)</a:t>
            </a:r>
          </a:p>
          <a:p>
            <a:pPr>
              <a:buFontTx/>
              <a:buChar char="-"/>
            </a:pPr>
            <a:r>
              <a:rPr lang="ru-RU" dirty="0" smtClean="0"/>
              <a:t>Химия, география – 2 ч. (120 мин.)</a:t>
            </a:r>
          </a:p>
          <a:p>
            <a:pPr>
              <a:buFontTx/>
              <a:buChar char="-"/>
            </a:pPr>
            <a:r>
              <a:rPr lang="ru-RU" dirty="0" smtClean="0"/>
              <a:t>Информатика и ИКТ – 2 ч. 30 мин (150 мин.)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В форме ГВЭ</a:t>
            </a:r>
            <a:r>
              <a:rPr lang="ru-RU" dirty="0" smtClean="0"/>
              <a:t>: математика, русский язык  - 3 ч. 55 мин (235 мин.)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Для лиц с ОВЗ продолжительность экзаменов </a:t>
            </a:r>
            <a:r>
              <a:rPr lang="ru-RU" b="1" dirty="0" smtClean="0"/>
              <a:t>в форме ОГЭ </a:t>
            </a:r>
            <a:r>
              <a:rPr lang="ru-RU" dirty="0" smtClean="0"/>
              <a:t>увеличивается на 1,5 часа</a:t>
            </a:r>
          </a:p>
          <a:p>
            <a:r>
              <a:rPr lang="ru-RU" dirty="0" smtClean="0"/>
              <a:t>При продолжительности экзамена 4 и более часа организуется питание обучающихся.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 smtClean="0"/>
              <a:t>13. </a:t>
            </a:r>
            <a:r>
              <a:rPr lang="ru-RU" i="1" dirty="0" smtClean="0"/>
              <a:t>Проведение ГИА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ГИА проводятся в пунктах проведения экзаменов </a:t>
            </a:r>
            <a:r>
              <a:rPr lang="ru-RU" b="1" dirty="0" smtClean="0"/>
              <a:t>(ППЭ)</a:t>
            </a:r>
            <a:r>
              <a:rPr lang="ru-RU" dirty="0" smtClean="0"/>
              <a:t>, места которых  утверждаются органами исполнительной власти субъектов РФ, осуществляющими государственное управление в сфере образования по согласованию с ГЭК. </a:t>
            </a:r>
            <a:r>
              <a:rPr lang="ru-RU" b="1" dirty="0" smtClean="0"/>
              <a:t>В 2014 году обучающиеся будут сдавать обязательные экзамены как в форме ОГЭ, так и в форме ГВЭ в своих школах.  Экзамены по выбору допускается проводить в ППЭ, расположенных на базе других учреждений.</a:t>
            </a:r>
          </a:p>
          <a:p>
            <a:r>
              <a:rPr lang="ru-RU" dirty="0" smtClean="0"/>
              <a:t>По решению органов исполнительной власти субъектов российской Федерации, осуществляющих государственное управление в сфере образования, ППЭ оборудуются стационарными и переносными металлоискателями,  средствами  видеонаблюдения, средствами подавления сигналов подвижной связи  (в 2014 г. ППЭ оборудоваться не будут).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/>
              <a:t>14.</a:t>
            </a:r>
            <a:r>
              <a:rPr lang="ru-RU" i="1" dirty="0" smtClean="0"/>
              <a:t> </a:t>
            </a:r>
            <a:r>
              <a:rPr lang="ru-RU" b="1" i="1" dirty="0" smtClean="0"/>
              <a:t>В день экзамена в ППЭ находятся </a:t>
            </a:r>
            <a:r>
              <a:rPr lang="ru-RU" sz="2700" b="1" i="1" dirty="0" smtClean="0"/>
              <a:t> </a:t>
            </a:r>
            <a:endParaRPr lang="ru-RU" sz="27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Руководитель и организаторы  ППЭ;</a:t>
            </a:r>
          </a:p>
          <a:p>
            <a:r>
              <a:rPr lang="ru-RU" sz="2800" dirty="0" smtClean="0"/>
              <a:t> Уполномоченный представитель ГЭК; </a:t>
            </a:r>
          </a:p>
          <a:p>
            <a:r>
              <a:rPr lang="ru-RU" sz="2800" dirty="0" smtClean="0"/>
              <a:t>Технический специалист по работе с программным обеспечением;</a:t>
            </a:r>
          </a:p>
          <a:p>
            <a:r>
              <a:rPr lang="ru-RU" sz="2800" dirty="0" smtClean="0"/>
              <a:t>Руководитель ОО, в помещениях которой организован ППЭ, или уполномоченное им лицо;</a:t>
            </a:r>
          </a:p>
          <a:p>
            <a:r>
              <a:rPr lang="ru-RU" sz="2800" dirty="0" smtClean="0"/>
              <a:t>Сотрудники, осуществляющие охрану правопорядка, и (или) сотрудники ОВД (полиции);</a:t>
            </a:r>
          </a:p>
          <a:p>
            <a:r>
              <a:rPr lang="ru-RU" sz="2800" dirty="0" smtClean="0"/>
              <a:t> Медицинские работники, ассистенты оказывающие необходимую техническую  помощь обучающимися с ОВЗ;</a:t>
            </a:r>
          </a:p>
          <a:p>
            <a:r>
              <a:rPr lang="ru-RU" sz="2800" dirty="0" smtClean="0"/>
              <a:t>Специалист по проведению инструктажа и обеспечению лабораторных работ;</a:t>
            </a:r>
          </a:p>
          <a:p>
            <a:r>
              <a:rPr lang="ru-RU" sz="2800" dirty="0" smtClean="0"/>
              <a:t>Эксперты, оценивающие выполнение лабораторных работ в случае, если спецификацией КИМ предусмотрено выполнение лабораторной работы;</a:t>
            </a:r>
          </a:p>
          <a:p>
            <a:r>
              <a:rPr lang="ru-RU" sz="2800" dirty="0" smtClean="0"/>
              <a:t> Сопровождающие </a:t>
            </a:r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15. </a:t>
            </a:r>
            <a:r>
              <a:rPr lang="ru-RU" sz="3600" b="1" i="1" dirty="0" smtClean="0"/>
              <a:t>Не допускается привлекать 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 проведению экзаменов по учебным предметам в качестве руководителей ППЭ, организаторов,  специалистов по проведению инструктажа и обеспечению лабораторных работ, технических специалистов,  ассистентов для оказания технической помощи обучающимся с ОВЗ   -работников образовательных организаций, являющихся учителями обучающихся, сдающих экзамен в данном ППЭ</a:t>
            </a:r>
          </a:p>
          <a:p>
            <a:r>
              <a:rPr lang="ru-RU" dirty="0" smtClean="0"/>
              <a:t> При проведении ОГЭ по учебному предмету в состав организаторов и ассистентов не входят специалисты по этому учебному предмету.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16. Во время проведения экзамена в ППЭ запрещается  </a:t>
            </a:r>
            <a:r>
              <a:rPr lang="ru-RU" sz="3100" i="1" dirty="0" smtClean="0"/>
              <a:t>п. 42 Порядка</a:t>
            </a:r>
            <a:endParaRPr lang="ru-RU" sz="31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Обучающимся – иметь при себе средства связи, электронно-вычислительную технику, фото, аудио, видеоаппаратуру,  иные средства хранения и передачи информации, фотографировать и выносить из аудитории и ППЭ  экзаменационные материалы</a:t>
            </a:r>
          </a:p>
          <a:p>
            <a:pPr algn="just"/>
            <a:r>
              <a:rPr lang="ru-RU" dirty="0" smtClean="0"/>
              <a:t>Организаторам, ассистентам, оказывающим техническую помощь обучающимся с ОВЗ – иметь при себе средства связи;</a:t>
            </a:r>
          </a:p>
          <a:p>
            <a:r>
              <a:rPr lang="ru-RU" dirty="0" smtClean="0"/>
              <a:t>Лицам, находящимся в ППЭ, запрещается оказывать содействие обучающимся, в том числе передавать им средства связи, электронно-вычислительную технику, фото, аудио, видеоаппаратуру,  иные средства хранения и передачи информации;</a:t>
            </a:r>
          </a:p>
          <a:p>
            <a:r>
              <a:rPr lang="ru-RU" dirty="0" smtClean="0"/>
              <a:t>Обучающимся, организаторам, ассистентам , техническим специалистам  -  фотографировать и выносить из аудиторий и ППЭ экзаменационные материалы.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 </a:t>
            </a:r>
            <a:r>
              <a:rPr lang="ru-RU" sz="3600" i="1" dirty="0" smtClean="0"/>
              <a:t>17. </a:t>
            </a:r>
            <a:r>
              <a:rPr lang="ru-RU" b="1" i="1" dirty="0" smtClean="0"/>
              <a:t>Организация проведения ГИА для обучающихся с ОВЗ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Для слепых обучающихся:</a:t>
            </a:r>
          </a:p>
          <a:p>
            <a:pPr>
              <a:buNone/>
            </a:pPr>
            <a:r>
              <a:rPr lang="ru-RU" b="1" dirty="0" smtClean="0"/>
              <a:t>      -  </a:t>
            </a:r>
            <a:r>
              <a:rPr lang="ru-RU" dirty="0" smtClean="0"/>
              <a:t>экзаменационные материалы оформляются рельефно-точечным шрифтом Брайля или в виде электронного документа</a:t>
            </a:r>
          </a:p>
          <a:p>
            <a:pPr>
              <a:buNone/>
            </a:pPr>
            <a:r>
              <a:rPr lang="ru-RU" dirty="0" smtClean="0"/>
              <a:t>       - письменная работа выполняется рельефно-точечным шрифтом Брайля или на компьютере</a:t>
            </a:r>
          </a:p>
          <a:p>
            <a:pPr>
              <a:buNone/>
            </a:pPr>
            <a:r>
              <a:rPr lang="ru-RU" dirty="0" smtClean="0"/>
              <a:t>       - </a:t>
            </a:r>
            <a:r>
              <a:rPr lang="ru-RU" b="1" dirty="0" smtClean="0"/>
              <a:t>ГВЭ по желанию обучающихся проводится в устной форме.</a:t>
            </a:r>
          </a:p>
          <a:p>
            <a:r>
              <a:rPr lang="ru-RU" b="1" dirty="0" smtClean="0"/>
              <a:t>Для слабовидящих</a:t>
            </a:r>
            <a:r>
              <a:rPr lang="ru-RU" dirty="0" smtClean="0"/>
              <a:t> обучающихся:</a:t>
            </a:r>
          </a:p>
          <a:p>
            <a:pPr>
              <a:buNone/>
            </a:pPr>
            <a:r>
              <a:rPr lang="ru-RU" dirty="0" smtClean="0"/>
              <a:t>      - экзаменационные материалы представляются в увеличенном размере. В аудитории предусматривается наличие увеличительных устройств и индивидуальное освещение не менее 300 люкс.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Для глухих и слабослышащих </a:t>
            </a:r>
            <a:r>
              <a:rPr lang="ru-RU" dirty="0" smtClean="0"/>
              <a:t>обучающихся аудитории оборудуются  звукоусиливающей аппаратурой, при необходимости привлекается ассистент- </a:t>
            </a:r>
            <a:r>
              <a:rPr lang="ru-RU" dirty="0" err="1" smtClean="0"/>
              <a:t>сурдопереводчик</a:t>
            </a:r>
            <a:r>
              <a:rPr lang="ru-RU" dirty="0" smtClean="0"/>
              <a:t>. </a:t>
            </a:r>
            <a:r>
              <a:rPr lang="ru-RU" b="1" dirty="0" smtClean="0"/>
              <a:t>По желанию глухих и слабослышащих обучающихся, с тяжелыми нарушениями речи  ГВЭ проводится в письменной форме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Для лиц с нарушениями опорно-двигательного аппарата (с тяжелыми нарушениями двигательных функций верхних конечностей) письменные работы выполняются на компьютере со специализированным программным обеспечением, по их желанию ГВЭ проводится в устной форме.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/>
              <a:t>18. </a:t>
            </a:r>
            <a:r>
              <a:rPr lang="ru-RU" sz="3600" b="1" i="1" dirty="0" smtClean="0"/>
              <a:t>Организация проведения ГИА для обучающихся с ОВЗ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 При проведении ГВЭ в устной форме устные ответы обучающихся </a:t>
            </a:r>
            <a:r>
              <a:rPr lang="ru-RU" b="1" dirty="0" smtClean="0"/>
              <a:t>записываются на </a:t>
            </a:r>
            <a:r>
              <a:rPr lang="ru-RU" b="1" dirty="0" err="1" smtClean="0"/>
              <a:t>аудионосители</a:t>
            </a:r>
            <a:r>
              <a:rPr lang="ru-RU" b="1" dirty="0" smtClean="0"/>
              <a:t> или протоколируются. </a:t>
            </a:r>
          </a:p>
          <a:p>
            <a:pPr algn="just"/>
            <a:r>
              <a:rPr lang="ru-RU" dirty="0" smtClean="0"/>
              <a:t>Аудитории, выделяемые для записи устных ответов, оборудуются аппаратно-программными средствами цифровой аудиозаписи. После окончания записи ответа </a:t>
            </a:r>
            <a:r>
              <a:rPr lang="ru-RU" b="1" dirty="0" smtClean="0"/>
              <a:t>обучающемуся дают прослушать запись и убедиться, что она произведена без технических сбоев.</a:t>
            </a:r>
          </a:p>
          <a:p>
            <a:pPr algn="just"/>
            <a:r>
              <a:rPr lang="ru-RU" dirty="0" smtClean="0"/>
              <a:t>При протоколировании устных ответов </a:t>
            </a:r>
            <a:r>
              <a:rPr lang="ru-RU" b="1" dirty="0" smtClean="0"/>
              <a:t>обучающемуся предоставляется возможность ознакомиться с протоколом ответа и убедиться, что он записан верно.</a:t>
            </a:r>
          </a:p>
          <a:p>
            <a:pPr algn="just"/>
            <a:r>
              <a:rPr lang="ru-RU" dirty="0" smtClean="0"/>
              <a:t> В случае отсутствия возможности проведения ГИА  для лиц, по медицинским показаниям не имеющих возможности прийти в ППЭ, экзамен организуется на дому при условии соблюдения требований установленного порядка проведения ГИА.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 smtClean="0"/>
              <a:t>19. </a:t>
            </a:r>
            <a:r>
              <a:rPr lang="ru-RU" i="1" dirty="0" smtClean="0"/>
              <a:t>Завершение экзамена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За 30 минут и за 5 минут до окончания экзамена организаторы сообщают о скором завершении экзамена и напоминают о необходимости перенести ответы из черновиков в листы (бланки). По истечении времени экзамена организаторы собирают экзаменационные материалы и упаковывают в отдельные пакеты. Запечатанные пакеты направляются уполномоченными представителями ГЭК в РЦОИ.</a:t>
            </a:r>
          </a:p>
          <a:p>
            <a:r>
              <a:rPr lang="ru-RU" dirty="0" smtClean="0"/>
              <a:t> Обучающие, досрочно завершившие выполнение экзаменационной работы, сдают работу организаторам и покидают аудиторию, не дожидаясь </a:t>
            </a:r>
            <a:r>
              <a:rPr lang="ru-RU" dirty="0" err="1" smtClean="0"/>
              <a:t>окнчания</a:t>
            </a:r>
            <a:r>
              <a:rPr lang="ru-RU" dirty="0" smtClean="0"/>
              <a:t> экзамена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2. </a:t>
            </a:r>
            <a:r>
              <a:rPr lang="ru-RU" sz="2800" b="1" dirty="0" smtClean="0"/>
              <a:t>Методические  материалы, регулирующие проведение ГИА по образовательным программам основного общего образования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Методическое письмо Федеральной службы  по надзору в сфере образования и науки (</a:t>
            </a:r>
            <a:r>
              <a:rPr lang="ru-RU" dirty="0" err="1" smtClean="0"/>
              <a:t>Рособрнадзор</a:t>
            </a:r>
            <a:r>
              <a:rPr lang="ru-RU" dirty="0" smtClean="0"/>
              <a:t>)  от  13.03. 2014  № 02-105:</a:t>
            </a:r>
          </a:p>
          <a:p>
            <a:pPr>
              <a:buNone/>
            </a:pPr>
            <a:r>
              <a:rPr lang="ru-RU" dirty="0" smtClean="0"/>
              <a:t>      -  О проведении ГИА по образовательным программам основного общего образования по математике и русскому языку в форме государственного выпускного экзамена</a:t>
            </a:r>
          </a:p>
          <a:p>
            <a:pPr>
              <a:buNone/>
            </a:pPr>
            <a:r>
              <a:rPr lang="ru-RU" dirty="0" smtClean="0"/>
              <a:t>        -  О проведении ГИА по образовательным программам  среднего общего образования по математике и русскому языку в форме государственного выпускного экзамена</a:t>
            </a:r>
          </a:p>
          <a:p>
            <a:r>
              <a:rPr lang="ru-RU" dirty="0" smtClean="0"/>
              <a:t>Методическое письмо Федеральной службы  по надзору в сфере образования и науки (</a:t>
            </a:r>
            <a:r>
              <a:rPr lang="ru-RU" dirty="0" err="1" smtClean="0"/>
              <a:t>Рособрнадзор</a:t>
            </a:r>
            <a:r>
              <a:rPr lang="ru-RU" dirty="0" smtClean="0"/>
              <a:t>)  от  13.03. 2014      № 02-104: Методические рекомендации по организации и проведению ГИА по образовательным программам основного общего образования в форме основного государственного  экзамена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i="1" dirty="0" smtClean="0"/>
              <a:t>20. </a:t>
            </a:r>
            <a:r>
              <a:rPr lang="ru-RU" sz="4000" b="1" i="1" dirty="0" smtClean="0"/>
              <a:t>Проверка экзаменационных работ и их оценивание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Проверка экзаменационных работ  осуществляется   предметными комиссиями.</a:t>
            </a:r>
          </a:p>
          <a:p>
            <a:r>
              <a:rPr lang="ru-RU" dirty="0" smtClean="0"/>
              <a:t>Обработка и проверка экзаменационных работ занимает не более десяти рабочих дней.</a:t>
            </a:r>
          </a:p>
          <a:p>
            <a:r>
              <a:rPr lang="ru-RU" dirty="0" smtClean="0"/>
              <a:t>Полученные результаты в первичных баллах переводятся в пятибалльную систему. </a:t>
            </a:r>
          </a:p>
          <a:p>
            <a:r>
              <a:rPr lang="ru-RU" dirty="0" smtClean="0"/>
              <a:t> Утверждение результатов ГИА осуществляется ГЭК в течение одного рабочего дня с момента получения результатов проверки экзаменационных работ.</a:t>
            </a:r>
          </a:p>
          <a:p>
            <a:r>
              <a:rPr lang="ru-RU" dirty="0" smtClean="0"/>
              <a:t>После утверждения результаты ГИА передаются в образовательные организации, а также органы местного самоуправления осуществляющие управление в сфере образования для ознакомления обучающихся.</a:t>
            </a:r>
          </a:p>
          <a:p>
            <a:r>
              <a:rPr lang="ru-RU" dirty="0" smtClean="0"/>
              <a:t> Ознакомление обучающихся с результатами ГИА по учебному предмету осуществляется не позднее трех рабочих дней  со дня их утверждения ГЭК.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21. </a:t>
            </a:r>
            <a:r>
              <a:rPr lang="ru-RU" b="1" i="1" dirty="0" smtClean="0"/>
              <a:t>Результаты ГИА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Результаты ГИА признаются удовлетворительными, если обучающийся по обязательным  учебным предметам набрал минимальное количество баллов.</a:t>
            </a:r>
          </a:p>
          <a:p>
            <a:r>
              <a:rPr lang="ru-RU" dirty="0" smtClean="0"/>
              <a:t> Рекомендуемые шкалы перевода  первичных баллов  за выполнение экзаменационных заданий  по обязательным учебным предметам (русский язык, математика) представлены </a:t>
            </a:r>
            <a:r>
              <a:rPr lang="ru-RU" b="1" dirty="0" smtClean="0"/>
              <a:t>методическим письмом «О проведении ГИА по образовательным программам основного общего образования по математике и русскому языку в форме государственного выпускного экзамена».</a:t>
            </a:r>
            <a:r>
              <a:rPr lang="ru-RU" dirty="0" smtClean="0"/>
              <a:t>  </a:t>
            </a:r>
          </a:p>
          <a:p>
            <a:r>
              <a:rPr lang="ru-RU" dirty="0" smtClean="0"/>
              <a:t> Обучающимся, получившим   неудовлетворительный результат более чем по одному  обязательному предмету, либо получившим   повторно в дополнительные сроки неудовлетворительный результат  по одному  обязательному предмету, предоставляется право</a:t>
            </a:r>
            <a:r>
              <a:rPr lang="en-US" dirty="0" smtClean="0"/>
              <a:t> </a:t>
            </a:r>
            <a:r>
              <a:rPr lang="ru-RU" dirty="0" smtClean="0"/>
              <a:t> пройти ГИА не ранее чем через год. 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22</a:t>
            </a:r>
            <a:r>
              <a:rPr lang="ru-RU" sz="3200" b="1" i="1" dirty="0" smtClean="0"/>
              <a:t>. К ГИА в дополнительные сроки допускаются обучающиеся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Получившие на ГИА неудовлетворительный результат по одному из обязательных учебных предметов;</a:t>
            </a:r>
          </a:p>
          <a:p>
            <a:pPr algn="just"/>
            <a:r>
              <a:rPr lang="ru-RU" sz="2400" dirty="0" smtClean="0"/>
              <a:t>Не явившиеся на экзамены по уважительным причинам;</a:t>
            </a:r>
          </a:p>
          <a:p>
            <a:pPr algn="just"/>
            <a:r>
              <a:rPr lang="ru-RU" sz="2400" dirty="0" smtClean="0"/>
              <a:t>Не завершившие выполнение экзаменационной работы по уважительным причинам;</a:t>
            </a:r>
          </a:p>
          <a:p>
            <a:pPr algn="just"/>
            <a:r>
              <a:rPr lang="ru-RU" sz="2400" dirty="0" smtClean="0"/>
              <a:t>Апелляция которых о нарушении установленного порядка проведения ГИА конфликтной комиссией была удовлетворена;</a:t>
            </a:r>
          </a:p>
          <a:p>
            <a:pPr algn="just"/>
            <a:r>
              <a:rPr lang="ru-RU" sz="2400" dirty="0" smtClean="0"/>
              <a:t>Результаты которых  были аннулированы ГЭК в случае выявления фактов нарушений установленного порядка проведения ГИА, совершенных лицами, присутствовавшими в ППЭ в день проведения экзамена.</a:t>
            </a:r>
          </a:p>
          <a:p>
            <a:pPr algn="just"/>
            <a:endParaRPr lang="ru-RU" sz="2000" dirty="0" smtClean="0"/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/>
              <a:t>23. </a:t>
            </a:r>
            <a:r>
              <a:rPr lang="ru-RU" b="1" i="1" dirty="0" smtClean="0"/>
              <a:t>Прием и рассмотрение апелляций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Апелляция в письменной форме в  подается обучающимся: </a:t>
            </a:r>
          </a:p>
          <a:p>
            <a:pPr>
              <a:buFontTx/>
              <a:buChar char="-"/>
            </a:pPr>
            <a:r>
              <a:rPr lang="ru-RU" dirty="0" smtClean="0"/>
              <a:t>о нарушении порядка проведения ГИА – </a:t>
            </a:r>
            <a:r>
              <a:rPr lang="ru-RU" b="1" dirty="0" smtClean="0"/>
              <a:t>в день проведения экзамена, не покидая ППЭ;</a:t>
            </a:r>
          </a:p>
          <a:p>
            <a:pPr>
              <a:buFontTx/>
              <a:buChar char="-"/>
            </a:pPr>
            <a:r>
              <a:rPr lang="ru-RU" dirty="0" smtClean="0"/>
              <a:t>о несогласии с выставленными балами -  </a:t>
            </a:r>
            <a:r>
              <a:rPr lang="ru-RU" b="1" dirty="0" smtClean="0"/>
              <a:t>в  течение двух рабочих дней со дня объявления результатов ГИА по предмету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24. </a:t>
            </a:r>
            <a:r>
              <a:rPr lang="ru-RU" b="1" i="1" dirty="0" smtClean="0"/>
              <a:t>Получение аттестата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8" indent="-342900">
              <a:lnSpc>
                <a:spcPct val="120000"/>
              </a:lnSpc>
              <a:spcBef>
                <a:spcPts val="0"/>
              </a:spcBef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Для получения аттестата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об основном общем образовании обучающемуся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достаточно успешно сдать обязательные экзамены по предметам «Русский язык» и «Математика»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Выставление отметок в аттестат регламентируется  приказом приказом Министерства образования и науки Российской Федерации от 14 февраля 2014 г. N 115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 УТВЕРЖДЕНИИ ПОРЯДКА ЗАПОЛНЕНИЯ, УЧЕТА И ВЫДАЧИ АТТЕСТАТОВ ОБ  ОСНОВНОМ ОБЩЕМ И СРЕДНЕМ ОБЩЕМ ОБРАЗОВАНИИ И ИХ ДУБЛИКАТОВ»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3. </a:t>
            </a:r>
            <a:r>
              <a:rPr lang="ru-RU" sz="2800" b="1" i="1" dirty="0" smtClean="0"/>
              <a:t>ГИА проводится государственными экзаменационными комиссиями (ГЭК)  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состав ГЭК и уполномоченных представителей ГЭК привлекаются</a:t>
            </a:r>
          </a:p>
          <a:p>
            <a:pPr>
              <a:buNone/>
            </a:pPr>
            <a:r>
              <a:rPr lang="ru-RU" dirty="0" smtClean="0"/>
              <a:t> -представители органов исполнительной власти субъектов Российской Федерации, осуществляющих государственное управление в сфере образования;</a:t>
            </a:r>
          </a:p>
          <a:p>
            <a:pPr>
              <a:buFontTx/>
              <a:buChar char="-"/>
            </a:pPr>
            <a:r>
              <a:rPr lang="ru-RU" dirty="0" smtClean="0"/>
              <a:t>органов местного самоуправления, осуществляющих государственное управление в сфере образования;</a:t>
            </a:r>
          </a:p>
          <a:p>
            <a:pPr>
              <a:buFontTx/>
              <a:buChar char="-"/>
            </a:pPr>
            <a:r>
              <a:rPr lang="ru-RU" dirty="0" smtClean="0"/>
              <a:t>организаций, осуществляющих образовательную деятельность ;</a:t>
            </a:r>
          </a:p>
          <a:p>
            <a:pPr>
              <a:buFontTx/>
              <a:buChar char="-"/>
            </a:pPr>
            <a:r>
              <a:rPr lang="ru-RU" dirty="0" smtClean="0"/>
              <a:t> общественных организаций и объединений.</a:t>
            </a:r>
          </a:p>
          <a:p>
            <a:pPr>
              <a:buFontTx/>
              <a:buChar char="-"/>
            </a:pPr>
            <a:r>
              <a:rPr lang="ru-RU" dirty="0" smtClean="0"/>
              <a:t> уполномоченные представители ГЭК информируются о месте расположения ППЭ, в который они направляются, </a:t>
            </a:r>
            <a:r>
              <a:rPr lang="ru-RU" b="1" dirty="0" smtClean="0"/>
              <a:t>не ранее чем за три рабочих дня до проведения экзамена </a:t>
            </a:r>
            <a:r>
              <a:rPr lang="ru-RU" dirty="0" smtClean="0"/>
              <a:t>по соответствующему предмету.</a:t>
            </a:r>
          </a:p>
          <a:p>
            <a:pPr>
              <a:buFontTx/>
              <a:buChar char="-"/>
            </a:pPr>
            <a:r>
              <a:rPr lang="ru-RU" dirty="0" smtClean="0"/>
              <a:t>-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sz="3100" dirty="0" smtClean="0"/>
              <a:t>4.</a:t>
            </a:r>
            <a:r>
              <a:rPr lang="ru-RU" dirty="0" smtClean="0"/>
              <a:t> </a:t>
            </a:r>
            <a:r>
              <a:rPr lang="ru-RU" sz="3600" b="1" i="1" dirty="0" smtClean="0"/>
              <a:t>Формами проведения ГИА являются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>(</a:t>
            </a:r>
            <a:r>
              <a:rPr lang="ru-RU" sz="2700" i="1" dirty="0" smtClean="0"/>
              <a:t>п.7   Порядка проведения ГИА)</a:t>
            </a:r>
            <a:endParaRPr lang="ru-RU" sz="27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</a:t>
            </a:r>
            <a:r>
              <a:rPr lang="ru-RU" b="1" dirty="0" smtClean="0"/>
              <a:t>Основной государственный экзамен (ОГЭ) </a:t>
            </a:r>
            <a:r>
              <a:rPr lang="ru-RU" dirty="0" smtClean="0"/>
              <a:t>с использованием контрольных измерительных материалов стандартизированной формы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2. </a:t>
            </a:r>
            <a:r>
              <a:rPr lang="ru-RU" b="1" dirty="0" smtClean="0"/>
              <a:t>Государственный выпускной экзамен </a:t>
            </a:r>
            <a:r>
              <a:rPr lang="ru-RU" dirty="0" smtClean="0"/>
              <a:t>(</a:t>
            </a:r>
            <a:r>
              <a:rPr lang="ru-RU" b="1" dirty="0" smtClean="0"/>
              <a:t>ГВЭ</a:t>
            </a:r>
            <a:r>
              <a:rPr lang="ru-RU" dirty="0" smtClean="0"/>
              <a:t>) </a:t>
            </a:r>
          </a:p>
          <a:p>
            <a:pPr>
              <a:buNone/>
            </a:pPr>
            <a:r>
              <a:rPr lang="ru-RU" dirty="0" smtClean="0"/>
              <a:t>     письменные и устные экзамены с использованием текстов, тем заданий, билетов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5</a:t>
            </a:r>
            <a:r>
              <a:rPr lang="ru-RU" sz="3200" b="1" dirty="0" smtClean="0"/>
              <a:t>. </a:t>
            </a:r>
            <a:r>
              <a:rPr lang="ru-RU" sz="3200" b="1" i="1" dirty="0" smtClean="0"/>
              <a:t>Категории выпускников, сдающих ГИА</a:t>
            </a:r>
            <a:br>
              <a:rPr lang="ru-RU" sz="3200" b="1" i="1" dirty="0" smtClean="0"/>
            </a:br>
            <a:r>
              <a:rPr lang="ru-RU" sz="2800" b="1" i="1" dirty="0" smtClean="0"/>
              <a:t>п.7   Порядка проведения ГИА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ГИА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ОГЭ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проводится  для обучающихся образовательных организаций, освоивших образовательные программы основного общего образования в очной 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очно-заочной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заочной формах, формах семейного образования или самообразования , допущенных к ГИА в текущем году в т.ч. 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иностранных граждан, лиц без гражданства, беженцев и вынужденных переселенцев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ГИА в </a:t>
            </a:r>
            <a:r>
              <a:rPr lang="ru-RU" b="1" dirty="0" smtClean="0"/>
              <a:t>форме ГВЭ </a:t>
            </a:r>
            <a:r>
              <a:rPr lang="ru-RU" dirty="0" smtClean="0"/>
              <a:t>проводится для обучающихся, освоивших образовательные программы основного общего образования  </a:t>
            </a:r>
          </a:p>
          <a:p>
            <a:r>
              <a:rPr lang="ru-RU" dirty="0" smtClean="0"/>
              <a:t>- в специальных </a:t>
            </a:r>
            <a:r>
              <a:rPr lang="ru-RU" dirty="0" err="1" smtClean="0"/>
              <a:t>учебно</a:t>
            </a:r>
            <a:r>
              <a:rPr lang="ru-RU" dirty="0" smtClean="0"/>
              <a:t>- воспитательных учреждениях закрытого типа;</a:t>
            </a:r>
          </a:p>
          <a:p>
            <a:r>
              <a:rPr lang="ru-RU" dirty="0" smtClean="0"/>
              <a:t>- в учреждениях, исполняющих наказание в виде лишения свободы;</a:t>
            </a:r>
          </a:p>
          <a:p>
            <a:r>
              <a:rPr lang="ru-RU" dirty="0" smtClean="0"/>
              <a:t>- обучающихся с ограниченными возможностями здоровья, детей-инвалидов, инвалидов,</a:t>
            </a:r>
          </a:p>
          <a:p>
            <a:pPr>
              <a:buNone/>
            </a:pPr>
            <a:r>
              <a:rPr lang="ru-RU" dirty="0" smtClean="0"/>
              <a:t>      допущенных   к ГИА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6. </a:t>
            </a:r>
            <a:r>
              <a:rPr lang="ru-RU" sz="3200" b="1" i="1" dirty="0" smtClean="0"/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Экзамены по выбору 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Экзамены по другим учебным предметам: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литературе, физике, химии, биологии, географии, истории, обществознанию, иностранным языкам, информатике и ИКТ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обучающиеся сдают на добровольной основе по своему выбору.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обучающихся, планирующих обучение в профильных  10 классах Законом Хабаровского края от 30.10.2013 № 316  организация индивидуального отбора в 10 класс  профильного обучения осуществляется по результатам успеваемости с учетом прохождения ГИА по профильным предметам.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со </a:t>
            </a:r>
            <a:r>
              <a:rPr lang="ru-RU" dirty="0" smtClean="0"/>
              <a:t>ст. 59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Федерального закона "Об образовании в Российской Федерации» министерством образования и науки Хабаровского края разработан порядок проведения ГИА по родному языку, утвержденному распоряжением от 21.02.2014 № 260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7.</a:t>
            </a:r>
            <a:r>
              <a:rPr lang="ru-RU" dirty="0" smtClean="0"/>
              <a:t> </a:t>
            </a:r>
            <a:r>
              <a:rPr lang="ru-RU" i="1" dirty="0" smtClean="0"/>
              <a:t>Выбор предметов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Выбранные обучающимся предметы, формы ГИА указываются обучающимся </a:t>
            </a:r>
            <a:r>
              <a:rPr lang="ru-RU" sz="2400" b="1" dirty="0" smtClean="0"/>
              <a:t>в заявлении</a:t>
            </a:r>
            <a:r>
              <a:rPr lang="ru-RU" sz="2400" dirty="0" smtClean="0"/>
              <a:t>, которое он подает в образовательную организацию </a:t>
            </a:r>
            <a:r>
              <a:rPr lang="ru-RU" sz="2400" b="1" dirty="0" smtClean="0"/>
              <a:t>до 1 марта.</a:t>
            </a:r>
          </a:p>
          <a:p>
            <a:r>
              <a:rPr lang="ru-RU" sz="2400" dirty="0" smtClean="0"/>
              <a:t>Дополнить, изменить перечень указанных в заявлении экзаменов обучающийся вправе только при наличии уважительных причин, подтвержденных документально.  В этом случае обучающийся подает </a:t>
            </a:r>
            <a:r>
              <a:rPr lang="ru-RU" sz="2400" b="1" dirty="0" smtClean="0"/>
              <a:t>не позднее чем за месяц до начала  экзаменов в ГЭК заявление с указанием измененного перечня предметов и причины его изменения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Заявление подается обучающимися лично на основании документа, удостоверяющего их личность, или их родителями (законными представителями), или уполномоченными лицами на основании документа, удостоверяющего их личность и оформленной в установленном порядке доверенности.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8. </a:t>
            </a:r>
            <a:r>
              <a:rPr lang="ru-RU" sz="3200" b="1" i="1" dirty="0" smtClean="0"/>
              <a:t>Подача заявления обучающимися с ограниченными возможностями здоровья (ОВЗ) </a:t>
            </a:r>
            <a:r>
              <a:rPr lang="ru-RU" sz="2800" b="1" i="1" dirty="0" smtClean="0"/>
              <a:t>п.11 Порядка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Обучающийся с ОВЗ  при подаче заявления  представляет </a:t>
            </a:r>
            <a:r>
              <a:rPr lang="ru-RU" b="1" dirty="0" smtClean="0"/>
              <a:t>копию рекомендаций </a:t>
            </a:r>
            <a:r>
              <a:rPr lang="ru-RU" b="1" dirty="0" err="1" smtClean="0"/>
              <a:t>психолого-медико-педагогической</a:t>
            </a:r>
            <a:r>
              <a:rPr lang="ru-RU" b="1" dirty="0" smtClean="0"/>
              <a:t> комиссии</a:t>
            </a:r>
            <a:r>
              <a:rPr lang="ru-RU" dirty="0" smtClean="0"/>
              <a:t>, а дети-инвалиды, инвалиды – </a:t>
            </a:r>
            <a:r>
              <a:rPr lang="ru-RU" b="1" dirty="0" smtClean="0"/>
              <a:t>оригинал или заверенную в установленном порядке копию справки, выданной федеральным учреждением медико-социальной экспертизы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/>
              <a:t>9</a:t>
            </a:r>
            <a:r>
              <a:rPr lang="ru-RU" sz="4000" b="1" dirty="0" smtClean="0"/>
              <a:t>. </a:t>
            </a:r>
            <a:r>
              <a:rPr lang="ru-RU" sz="4000" b="1" i="1" dirty="0" smtClean="0"/>
              <a:t>Допуск к ГИА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3600" i="1" dirty="0" smtClean="0"/>
              <a:t>п. 9 Порядка проведения ГИ</a:t>
            </a:r>
            <a:r>
              <a:rPr lang="ru-RU" sz="3600" dirty="0" smtClean="0"/>
              <a:t>А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К </a:t>
            </a:r>
            <a:r>
              <a:rPr lang="ru-RU" b="1" dirty="0" smtClean="0"/>
              <a:t>ГИА</a:t>
            </a:r>
            <a:r>
              <a:rPr lang="ru-RU" dirty="0" smtClean="0"/>
              <a:t> допускаются обучающиеся, не имеющие академической задолженности и в полном объеме выполнившие учебный план или индивидуальный план (</a:t>
            </a:r>
            <a:r>
              <a:rPr lang="ru-RU" b="1" dirty="0" smtClean="0"/>
              <a:t>имеющие годовые отметки по всем учебным предметам учебного плана  за 9 класс не ниже удовлетворительных).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2083</Words>
  <Application>Microsoft Office PowerPoint</Application>
  <PresentationFormat>Экран (4:3)</PresentationFormat>
  <Paragraphs>136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1.  Нормативно – правовые документы, регулирующие проведение ГИА по образовательным программам основного общего образования</vt:lpstr>
      <vt:lpstr>2. Методические  материалы, регулирующие проведение ГИА по образовательным программам основного общего образования</vt:lpstr>
      <vt:lpstr>3. ГИА проводится государственными экзаменационными комиссиями (ГЭК)  </vt:lpstr>
      <vt:lpstr>  4. Формами проведения ГИА являются (п.7   Порядка проведения ГИА)</vt:lpstr>
      <vt:lpstr>5. Категории выпускников, сдающих ГИА п.7   Порядка проведения ГИА </vt:lpstr>
      <vt:lpstr>6.   Экзамены по выбору </vt:lpstr>
      <vt:lpstr>7. Выбор предметов</vt:lpstr>
      <vt:lpstr>8. Подача заявления обучающимися с ограниченными возможностями здоровья (ОВЗ) п.11 Порядка</vt:lpstr>
      <vt:lpstr>9. Допуск к ГИА п. 9 Порядка проведения ГИА </vt:lpstr>
      <vt:lpstr>10. Сроки проведения ГИА</vt:lpstr>
      <vt:lpstr>11. Сроки проведения   экзаменов (проект)</vt:lpstr>
      <vt:lpstr>12. Продолжительность экзаменов </vt:lpstr>
      <vt:lpstr>13. Проведение ГИА</vt:lpstr>
      <vt:lpstr>14. В день экзамена в ППЭ находятся  </vt:lpstr>
      <vt:lpstr>15. Не допускается привлекать </vt:lpstr>
      <vt:lpstr>16. Во время проведения экзамена в ППЭ запрещается  п. 42 Порядка</vt:lpstr>
      <vt:lpstr> 17. Организация проведения ГИА для обучающихся с ОВЗ</vt:lpstr>
      <vt:lpstr>18. Организация проведения ГИА для обучающихся с ОВЗ</vt:lpstr>
      <vt:lpstr>19. Завершение экзамена</vt:lpstr>
      <vt:lpstr>20. Проверка экзаменационных работ и их оценивание</vt:lpstr>
      <vt:lpstr>21. Результаты ГИА</vt:lpstr>
      <vt:lpstr>22. К ГИА в дополнительные сроки допускаются обучающиеся</vt:lpstr>
      <vt:lpstr>23. Прием и рассмотрение апелляций</vt:lpstr>
      <vt:lpstr>24. Получение аттестата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итоговая аттестация по образовательным программам основного общего образования</dc:title>
  <cp:lastModifiedBy>Admin</cp:lastModifiedBy>
  <cp:revision>144</cp:revision>
  <dcterms:modified xsi:type="dcterms:W3CDTF">2014-04-08T13:01:27Z</dcterms:modified>
</cp:coreProperties>
</file>