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76" r:id="rId5"/>
    <p:sldId id="260" r:id="rId6"/>
    <p:sldId id="264" r:id="rId7"/>
    <p:sldId id="263" r:id="rId8"/>
    <p:sldId id="268" r:id="rId9"/>
    <p:sldId id="267" r:id="rId10"/>
    <p:sldId id="26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82" autoAdjust="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72;&#1085;&#1072;&#1083;&#1080;&#1079;%20&#1088;&#1072;&#1073;&#1086;&#1090;&#1099;%202012-2013\&#1072;&#1085;&#1072;&#1083;&#1080;&#1079;%20&#1075;&#1086;&#1076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G:\&#1072;&#1085;&#1072;&#1083;&#1080;&#1079;%20&#1088;&#1072;&#1073;&#1086;&#1090;&#1099;%202012-2013\&#1075;&#1086;&#1076;%202012-2013\&#1072;&#1085;&#1072;&#1083;&#1080;&#1079;%20&#1075;&#1086;&#1076;%20!!!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72;&#1085;&#1072;&#1083;&#1080;&#1079;%20&#1088;&#1072;&#1073;&#1086;&#1090;&#1099;%202012-2013\&#1072;&#1085;&#1072;&#1083;&#1080;&#1079;%20&#1075;&#1086;&#1076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G:\&#1072;&#1085;&#1072;&#1083;&#1080;&#1079;%20&#1088;&#1072;&#1073;&#1086;&#1090;&#1099;%202012-2013\&#1075;&#1086;&#1076;%202012-2013\&#1072;&#1085;&#1072;&#1083;&#1080;&#1079;%20&#1075;&#1086;&#1076;%20!!!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72;&#1085;&#1072;&#1083;&#1080;&#1079;%20&#1088;&#1072;&#1073;&#1086;&#1090;&#1099;%202012-2013\&#1075;&#1086;&#1076;%202012-2013\&#1072;&#1085;&#1072;&#1083;&#1080;&#1079;%20&#1075;&#1086;&#1076;%20!!!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G:\&#1072;&#1085;&#1072;&#1083;&#1080;&#1079;%20&#1088;&#1072;&#1073;&#1086;&#1090;&#1099;%202012-2013\&#1075;&#1086;&#1076;%202012-2013\&#1072;&#1085;&#1072;&#1083;&#1080;&#1079;%20&#1075;&#1086;&#1076;%20!!!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G:\&#1072;&#1085;&#1072;&#1083;&#1080;&#1079;%20&#1088;&#1072;&#1073;&#1086;&#1090;&#1099;%202012-2013\&#1075;&#1086;&#1076;%202012-2013\&#1072;&#1085;&#1072;&#1083;&#1080;&#1079;%20&#1075;&#1086;&#1076;%20!!!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Лист1!$B$85:$B$86</c:f>
              <c:strCache>
                <c:ptCount val="1"/>
                <c:pt idx="0">
                  <c:v>2010-2011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6,6%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948194823425498E-3"/>
                  <c:y val="-3.22697632087740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47409741171275E-2"/>
                  <c:y val="-2.640253353445149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no Pro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Лист1!$A$87:$A$89</c:f>
              <c:strCache>
                <c:ptCount val="3"/>
                <c:pt idx="0">
                  <c:v>1-4 классы</c:v>
                </c:pt>
                <c:pt idx="1">
                  <c:v>5-9 классы</c:v>
                </c:pt>
                <c:pt idx="2">
                  <c:v>10-12 классы</c:v>
                </c:pt>
              </c:strCache>
            </c:strRef>
          </c:cat>
          <c:val>
            <c:numRef>
              <c:f>Лист1!$B$87:$B$89</c:f>
              <c:numCache>
                <c:formatCode>General</c:formatCode>
                <c:ptCount val="3"/>
                <c:pt idx="0">
                  <c:v>128</c:v>
                </c:pt>
                <c:pt idx="1">
                  <c:v>147</c:v>
                </c:pt>
                <c:pt idx="2">
                  <c:v>74</c:v>
                </c:pt>
              </c:numCache>
            </c:numRef>
          </c:val>
        </c:ser>
        <c:ser>
          <c:idx val="1"/>
          <c:order val="1"/>
          <c:tx>
            <c:strRef>
              <c:f>Лист1!$C$85:$C$86</c:f>
              <c:strCache>
                <c:ptCount val="1"/>
                <c:pt idx="0">
                  <c:v>2011-2012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1298796548950331E-3"/>
                  <c:y val="-3.22697632087740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44,7%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7915470576174E-2"/>
                  <c:y val="-3.22697632087740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909157584265232E-2"/>
                  <c:y val="-2.05353038601289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54,7%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no Pro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Лист1!$A$87:$A$89</c:f>
              <c:strCache>
                <c:ptCount val="3"/>
                <c:pt idx="0">
                  <c:v>1-4 классы</c:v>
                </c:pt>
                <c:pt idx="1">
                  <c:v>5-9 классы</c:v>
                </c:pt>
                <c:pt idx="2">
                  <c:v>10-12 классы</c:v>
                </c:pt>
              </c:strCache>
            </c:strRef>
          </c:cat>
          <c:val>
            <c:numRef>
              <c:f>Лист1!$C$87:$C$89</c:f>
              <c:numCache>
                <c:formatCode>General</c:formatCode>
                <c:ptCount val="3"/>
                <c:pt idx="0">
                  <c:v>166</c:v>
                </c:pt>
                <c:pt idx="1">
                  <c:v>201</c:v>
                </c:pt>
                <c:pt idx="2">
                  <c:v>66</c:v>
                </c:pt>
              </c:numCache>
            </c:numRef>
          </c:val>
        </c:ser>
        <c:ser>
          <c:idx val="2"/>
          <c:order val="2"/>
          <c:tx>
            <c:strRef>
              <c:f>Лист1!$D$85:$D$86</c:f>
              <c:strCache>
                <c:ptCount val="1"/>
                <c:pt idx="0">
                  <c:v>2012-2013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168916894055297E-2"/>
                  <c:y val="-5.8672296743225542E-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50%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168916894055297E-2"/>
                  <c:y val="-1.4668074185806386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52,8%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4772893960663198E-2"/>
                  <c:y val="-1.1734459348645108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40,2%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no Pro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Лист1!$A$87:$A$89</c:f>
              <c:strCache>
                <c:ptCount val="3"/>
                <c:pt idx="0">
                  <c:v>1-4 классы</c:v>
                </c:pt>
                <c:pt idx="1">
                  <c:v>5-9 классы</c:v>
                </c:pt>
                <c:pt idx="2">
                  <c:v>10-12 классы</c:v>
                </c:pt>
              </c:strCache>
            </c:strRef>
          </c:cat>
          <c:val>
            <c:numRef>
              <c:f>Лист1!$D$87:$D$89</c:f>
              <c:numCache>
                <c:formatCode>General</c:formatCode>
                <c:ptCount val="3"/>
                <c:pt idx="0">
                  <c:v>169</c:v>
                </c:pt>
                <c:pt idx="1">
                  <c:v>211</c:v>
                </c:pt>
                <c:pt idx="2">
                  <c:v>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6685056"/>
        <c:axId val="96703232"/>
        <c:axId val="0"/>
      </c:bar3DChart>
      <c:catAx>
        <c:axId val="96685056"/>
        <c:scaling>
          <c:orientation val="minMax"/>
        </c:scaling>
        <c:delete val="1"/>
        <c:axPos val="b"/>
        <c:majorTickMark val="out"/>
        <c:minorTickMark val="none"/>
        <c:tickLblPos val="nextTo"/>
        <c:crossAx val="96703232"/>
        <c:crosses val="autoZero"/>
        <c:auto val="1"/>
        <c:lblAlgn val="ctr"/>
        <c:lblOffset val="100"/>
        <c:noMultiLvlLbl val="0"/>
      </c:catAx>
      <c:valAx>
        <c:axId val="9670323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966850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4896522574311808E-2"/>
          <c:w val="0.78940507436570428"/>
          <c:h val="0.938267281460321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Лист1!$A$100</c:f>
              <c:strCache>
                <c:ptCount val="1"/>
                <c:pt idx="0">
                  <c:v>прибыли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518518518518517E-2"/>
                  <c:y val="-2.5254293948050392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32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296296296296294E-3"/>
                  <c:y val="-4.489652257431175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Arno Pro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Лист1!$B$99:$C$99</c:f>
              <c:strCache>
                <c:ptCount val="2"/>
                <c:pt idx="0">
                  <c:v>2011-2012 </c:v>
                </c:pt>
                <c:pt idx="1">
                  <c:v>2012-2013</c:v>
                </c:pt>
              </c:strCache>
            </c:strRef>
          </c:cat>
          <c:val>
            <c:numRef>
              <c:f>Лист1!$B$100:$C$100</c:f>
              <c:numCache>
                <c:formatCode>General</c:formatCode>
                <c:ptCount val="2"/>
                <c:pt idx="0">
                  <c:v>29</c:v>
                </c:pt>
                <c:pt idx="1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Лист1!$A$101</c:f>
              <c:strCache>
                <c:ptCount val="1"/>
                <c:pt idx="0">
                  <c:v>выбыли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493827160493825E-2"/>
                  <c:y val="-4.2090489913417323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28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493827160493825E-2"/>
                  <c:y val="-4.489652257431180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Arno Pro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Лист1!$B$99:$C$99</c:f>
              <c:strCache>
                <c:ptCount val="2"/>
                <c:pt idx="0">
                  <c:v>2011-2012 </c:v>
                </c:pt>
                <c:pt idx="1">
                  <c:v>2012-2013</c:v>
                </c:pt>
              </c:strCache>
            </c:strRef>
          </c:cat>
          <c:val>
            <c:numRef>
              <c:f>Лист1!$B$101:$C$101</c:f>
              <c:numCache>
                <c:formatCode>General</c:formatCode>
                <c:ptCount val="2"/>
                <c:pt idx="0">
                  <c:v>55</c:v>
                </c:pt>
                <c:pt idx="1">
                  <c:v>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6721536"/>
        <c:axId val="96997760"/>
        <c:axId val="0"/>
      </c:bar3DChart>
      <c:catAx>
        <c:axId val="96721536"/>
        <c:scaling>
          <c:orientation val="minMax"/>
        </c:scaling>
        <c:delete val="1"/>
        <c:axPos val="b"/>
        <c:majorTickMark val="out"/>
        <c:minorTickMark val="none"/>
        <c:tickLblPos val="nextTo"/>
        <c:crossAx val="96997760"/>
        <c:crosses val="autoZero"/>
        <c:auto val="1"/>
        <c:lblAlgn val="ctr"/>
        <c:lblOffset val="100"/>
        <c:noMultiLvlLbl val="0"/>
      </c:catAx>
      <c:valAx>
        <c:axId val="9699776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967215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 b="1">
              <a:latin typeface="Arno Pro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380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380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390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393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389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389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no Pro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Лист1!$A$67:$I$68</c:f>
              <c:strCache>
                <c:ptCount val="6"/>
                <c:pt idx="0">
                  <c:v>2011-2012</c:v>
                </c:pt>
                <c:pt idx="1">
                  <c:v>начало 2012-2013</c:v>
                </c:pt>
                <c:pt idx="2">
                  <c:v>1ч </c:v>
                </c:pt>
                <c:pt idx="3">
                  <c:v>2ч </c:v>
                </c:pt>
                <c:pt idx="4">
                  <c:v>3ч</c:v>
                </c:pt>
                <c:pt idx="5">
                  <c:v>2012-2013 год</c:v>
                </c:pt>
              </c:strCache>
            </c:strRef>
          </c:cat>
          <c:val>
            <c:numRef>
              <c:f>Лист1!$A$69:$H$69</c:f>
              <c:numCache>
                <c:formatCode>General</c:formatCode>
                <c:ptCount val="8"/>
                <c:pt idx="0">
                  <c:v>433</c:v>
                </c:pt>
                <c:pt idx="1">
                  <c:v>451</c:v>
                </c:pt>
                <c:pt idx="2">
                  <c:v>451</c:v>
                </c:pt>
                <c:pt idx="3">
                  <c:v>437</c:v>
                </c:pt>
                <c:pt idx="4">
                  <c:v>420</c:v>
                </c:pt>
                <c:pt idx="5">
                  <c:v>414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7023104"/>
        <c:axId val="97024640"/>
        <c:axId val="0"/>
      </c:bar3DChart>
      <c:catAx>
        <c:axId val="97023104"/>
        <c:scaling>
          <c:orientation val="minMax"/>
        </c:scaling>
        <c:delete val="1"/>
        <c:axPos val="b"/>
        <c:majorTickMark val="out"/>
        <c:minorTickMark val="none"/>
        <c:tickLblPos val="nextTo"/>
        <c:crossAx val="97024640"/>
        <c:crosses val="autoZero"/>
        <c:auto val="1"/>
        <c:lblAlgn val="ctr"/>
        <c:lblOffset val="100"/>
        <c:noMultiLvlLbl val="0"/>
      </c:catAx>
      <c:valAx>
        <c:axId val="9702464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970231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Лист1!$A$41</c:f>
              <c:strCache>
                <c:ptCount val="1"/>
                <c:pt idx="0">
                  <c:v>успеваемость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975308641975308E-2"/>
                  <c:y val="-2.57953942619504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2098765432098E-2"/>
                  <c:y val="-1.964222862626141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99,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666666666666664E-2"/>
                  <c:y val="-1.683619596536692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ru-RU" dirty="0" smtClean="0"/>
                      <a:t>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no Pro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Лист1!$B$40:$D$40</c:f>
              <c:strCache>
                <c:ptCount val="3"/>
                <c:pt idx="0">
                  <c:v>2010-2011</c:v>
                </c:pt>
                <c:pt idx="1">
                  <c:v> 2011-2012</c:v>
                </c:pt>
                <c:pt idx="2">
                  <c:v>2012-2013</c:v>
                </c:pt>
              </c:strCache>
            </c:strRef>
          </c:cat>
          <c:val>
            <c:numRef>
              <c:f>Лист1!$B$41:$D$41</c:f>
              <c:numCache>
                <c:formatCode>General</c:formatCode>
                <c:ptCount val="3"/>
                <c:pt idx="0">
                  <c:v>99.7</c:v>
                </c:pt>
                <c:pt idx="1">
                  <c:v>99.5</c:v>
                </c:pt>
                <c:pt idx="2">
                  <c:v>99.7</c:v>
                </c:pt>
              </c:numCache>
            </c:numRef>
          </c:val>
        </c:ser>
        <c:ser>
          <c:idx val="1"/>
          <c:order val="1"/>
          <c:tx>
            <c:strRef>
              <c:f>Лист1!$A$42</c:f>
              <c:strCache>
                <c:ptCount val="1"/>
                <c:pt idx="0">
                  <c:v>качество знаний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4.6296296296296356E-2"/>
                  <c:y val="-4.48965225743118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3,5/37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8703703703703706E-2"/>
                  <c:y val="-4.20904899134173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4,9/</a:t>
                    </a:r>
                    <a:r>
                      <a:rPr lang="ru-RU" baseline="0" dirty="0" smtClean="0"/>
                      <a:t> 36,4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no Pro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Лист1!$B$40:$D$40</c:f>
              <c:strCache>
                <c:ptCount val="3"/>
                <c:pt idx="0">
                  <c:v>2010-2011</c:v>
                </c:pt>
                <c:pt idx="1">
                  <c:v> 2011-2012</c:v>
                </c:pt>
                <c:pt idx="2">
                  <c:v>2012-2013</c:v>
                </c:pt>
              </c:strCache>
            </c:strRef>
          </c:cat>
          <c:val>
            <c:numRef>
              <c:f>Лист1!$B$42:$D$42</c:f>
              <c:numCache>
                <c:formatCode>General</c:formatCode>
                <c:ptCount val="3"/>
                <c:pt idx="0">
                  <c:v>32.5</c:v>
                </c:pt>
                <c:pt idx="1">
                  <c:v>31</c:v>
                </c:pt>
                <c:pt idx="2">
                  <c:v>37.01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1122432"/>
        <c:axId val="81123968"/>
        <c:axId val="0"/>
      </c:bar3DChart>
      <c:catAx>
        <c:axId val="81122432"/>
        <c:scaling>
          <c:orientation val="minMax"/>
        </c:scaling>
        <c:delete val="1"/>
        <c:axPos val="b"/>
        <c:majorTickMark val="out"/>
        <c:minorTickMark val="none"/>
        <c:tickLblPos val="nextTo"/>
        <c:crossAx val="81123968"/>
        <c:crosses val="autoZero"/>
        <c:auto val="1"/>
        <c:lblAlgn val="ctr"/>
        <c:lblOffset val="100"/>
        <c:noMultiLvlLbl val="0"/>
      </c:catAx>
      <c:valAx>
        <c:axId val="8112396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811224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="1">
              <a:latin typeface="Arno Pro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1-4 классы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2015-2016</c:v>
                </c:pt>
                <c:pt idx="1">
                  <c:v>2014-2015</c:v>
                </c:pt>
                <c:pt idx="2">
                  <c:v>2013-2014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</c:v>
                </c:pt>
                <c:pt idx="1">
                  <c:v>33</c:v>
                </c:pt>
                <c:pt idx="2">
                  <c:v>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5-9 классы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2015-2016</c:v>
                </c:pt>
                <c:pt idx="1">
                  <c:v>2014-2015</c:v>
                </c:pt>
                <c:pt idx="2">
                  <c:v>2013-2014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58</c:v>
                </c:pt>
                <c:pt idx="1">
                  <c:v>55</c:v>
                </c:pt>
                <c:pt idx="2">
                  <c:v>63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10-11 классы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2015-2016</c:v>
                </c:pt>
                <c:pt idx="1">
                  <c:v>2014-2015</c:v>
                </c:pt>
                <c:pt idx="2">
                  <c:v>2013-2014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022784"/>
        <c:axId val="40024320"/>
      </c:lineChart>
      <c:catAx>
        <c:axId val="40022784"/>
        <c:scaling>
          <c:orientation val="minMax"/>
        </c:scaling>
        <c:delete val="0"/>
        <c:axPos val="b"/>
        <c:majorTickMark val="out"/>
        <c:minorTickMark val="none"/>
        <c:tickLblPos val="nextTo"/>
        <c:crossAx val="40024320"/>
        <c:crosses val="autoZero"/>
        <c:auto val="1"/>
        <c:lblAlgn val="ctr"/>
        <c:lblOffset val="100"/>
        <c:noMultiLvlLbl val="0"/>
      </c:catAx>
      <c:valAx>
        <c:axId val="40024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022784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Лист1!$A$28</c:f>
              <c:strCache>
                <c:ptCount val="1"/>
                <c:pt idx="0">
                  <c:v>3 классы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518518518518517E-2"/>
                  <c:y val="-4.395590076919772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864197530864196E-2"/>
                  <c:y val="-4.395590076919772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45,5%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Arno Pro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Лист1!$B$27:$C$27</c:f>
              <c:strCache>
                <c:ptCount val="2"/>
                <c:pt idx="0">
                  <c:v>2011-2012 </c:v>
                </c:pt>
                <c:pt idx="1">
                  <c:v>2012-2013</c:v>
                </c:pt>
              </c:strCache>
            </c:strRef>
          </c:cat>
          <c:val>
            <c:numRef>
              <c:f>Лист1!$B$28:$C$28</c:f>
              <c:numCache>
                <c:formatCode>General</c:formatCode>
                <c:ptCount val="2"/>
                <c:pt idx="0">
                  <c:v>44.7</c:v>
                </c:pt>
                <c:pt idx="1">
                  <c:v>51</c:v>
                </c:pt>
              </c:numCache>
            </c:numRef>
          </c:val>
        </c:ser>
        <c:ser>
          <c:idx val="1"/>
          <c:order val="1"/>
          <c:tx>
            <c:strRef>
              <c:f>Лист1!$A$29</c:f>
              <c:strCache>
                <c:ptCount val="1"/>
                <c:pt idx="0">
                  <c:v>4 классы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7776E-2"/>
                  <c:y val="-3.102769466061015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45,8%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123456790123455E-2"/>
                  <c:y val="-3.61989771040451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Arno Pro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Лист1!$B$27:$C$27</c:f>
              <c:strCache>
                <c:ptCount val="2"/>
                <c:pt idx="0">
                  <c:v>2011-2012 </c:v>
                </c:pt>
                <c:pt idx="1">
                  <c:v>2012-2013</c:v>
                </c:pt>
              </c:strCache>
            </c:strRef>
          </c:cat>
          <c:val>
            <c:numRef>
              <c:f>Лист1!$B$29:$C$29</c:f>
              <c:numCache>
                <c:formatCode>General</c:formatCode>
                <c:ptCount val="2"/>
                <c:pt idx="0">
                  <c:v>36</c:v>
                </c:pt>
                <c:pt idx="1">
                  <c:v>44.2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4129152"/>
        <c:axId val="114135040"/>
      </c:barChart>
      <c:catAx>
        <c:axId val="114129152"/>
        <c:scaling>
          <c:orientation val="minMax"/>
        </c:scaling>
        <c:delete val="1"/>
        <c:axPos val="b"/>
        <c:majorTickMark val="out"/>
        <c:minorTickMark val="none"/>
        <c:tickLblPos val="nextTo"/>
        <c:crossAx val="114135040"/>
        <c:crosses val="autoZero"/>
        <c:auto val="1"/>
        <c:lblAlgn val="ctr"/>
        <c:lblOffset val="100"/>
        <c:noMultiLvlLbl val="0"/>
      </c:catAx>
      <c:valAx>
        <c:axId val="11413504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41291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 b="1">
              <a:latin typeface="Arno Pro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728395061728392E-3"/>
          <c:y val="2.5254293948050392E-2"/>
          <c:w val="0.96604938271604934"/>
          <c:h val="0.8779912694823179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46,7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38,7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38,5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25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27,6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Лист1!$A$30:$A$34</c:f>
              <c:strCache>
                <c:ptCount val="5"/>
                <c:pt idx="0">
                  <c:v>5кл.</c:v>
                </c:pt>
                <c:pt idx="1">
                  <c:v>6кл.</c:v>
                </c:pt>
                <c:pt idx="2">
                  <c:v>7кл.</c:v>
                </c:pt>
                <c:pt idx="3">
                  <c:v>8кл.</c:v>
                </c:pt>
                <c:pt idx="4">
                  <c:v>9кл.</c:v>
                </c:pt>
              </c:strCache>
            </c:strRef>
          </c:cat>
          <c:val>
            <c:numRef>
              <c:f>Лист1!$B$30:$B$34</c:f>
              <c:numCache>
                <c:formatCode>General</c:formatCode>
                <c:ptCount val="5"/>
                <c:pt idx="0">
                  <c:v>44.4</c:v>
                </c:pt>
                <c:pt idx="1">
                  <c:v>47</c:v>
                </c:pt>
                <c:pt idx="2">
                  <c:v>33.9</c:v>
                </c:pt>
                <c:pt idx="3">
                  <c:v>15</c:v>
                </c:pt>
                <c:pt idx="4">
                  <c:v>18.8</c:v>
                </c:pt>
              </c:numCache>
            </c:numRef>
          </c:val>
        </c:ser>
        <c:ser>
          <c:idx val="1"/>
          <c:order val="1"/>
          <c:invertIfNegative val="0"/>
          <c:dLbls>
            <c:dLbl>
              <c:idx val="0"/>
              <c:layout>
                <c:manualLayout>
                  <c:x val="1.2345679012345678E-2"/>
                  <c:y val="-1.42551674982181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493827160493825E-2"/>
                  <c:y val="-1.42551674982181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24,1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37,7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148148148148147E-2"/>
                  <c:y val="-1.1404133998574484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27,5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Лист1!$A$30:$A$34</c:f>
              <c:strCache>
                <c:ptCount val="5"/>
                <c:pt idx="0">
                  <c:v>5кл.</c:v>
                </c:pt>
                <c:pt idx="1">
                  <c:v>6кл.</c:v>
                </c:pt>
                <c:pt idx="2">
                  <c:v>7кл.</c:v>
                </c:pt>
                <c:pt idx="3">
                  <c:v>8кл.</c:v>
                </c:pt>
                <c:pt idx="4">
                  <c:v>9кл.</c:v>
                </c:pt>
              </c:strCache>
            </c:strRef>
          </c:cat>
          <c:val>
            <c:numRef>
              <c:f>Лист1!$C$30:$C$34</c:f>
              <c:numCache>
                <c:formatCode>General</c:formatCode>
                <c:ptCount val="5"/>
                <c:pt idx="0">
                  <c:v>36</c:v>
                </c:pt>
                <c:pt idx="1">
                  <c:v>40</c:v>
                </c:pt>
                <c:pt idx="2">
                  <c:v>40</c:v>
                </c:pt>
                <c:pt idx="3">
                  <c:v>28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4153344"/>
        <c:axId val="114154880"/>
      </c:barChart>
      <c:catAx>
        <c:axId val="114153344"/>
        <c:scaling>
          <c:orientation val="minMax"/>
        </c:scaling>
        <c:delete val="0"/>
        <c:axPos val="b"/>
        <c:majorTickMark val="out"/>
        <c:minorTickMark val="none"/>
        <c:tickLblPos val="nextTo"/>
        <c:crossAx val="114154880"/>
        <c:crosses val="autoZero"/>
        <c:auto val="1"/>
        <c:lblAlgn val="ctr"/>
        <c:lblOffset val="100"/>
        <c:noMultiLvlLbl val="0"/>
      </c:catAx>
      <c:valAx>
        <c:axId val="11415488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4153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0866359269839369E-2"/>
          <c:w val="0.96604938271604934"/>
          <c:h val="0.746634252202238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Лист1!$C$135</c:f>
              <c:strCache>
                <c:ptCount val="1"/>
                <c:pt idx="0">
                  <c:v>2010-2011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1728395061728392E-3"/>
                  <c:y val="-2.525451489550400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18603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1462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17141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Arno Pro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Лист1!$A$136:$B$139</c:f>
              <c:strCache>
                <c:ptCount val="4"/>
                <c:pt idx="0">
                  <c:v>всего уроков</c:v>
                </c:pt>
                <c:pt idx="1">
                  <c:v>всего уроков без причины</c:v>
                </c:pt>
                <c:pt idx="2">
                  <c:v>всего по причине</c:v>
                </c:pt>
                <c:pt idx="3">
                  <c:v>средний балл на 1 ученика (без причины)</c:v>
                </c:pt>
              </c:strCache>
            </c:strRef>
          </c:cat>
          <c:val>
            <c:numRef>
              <c:f>Лист1!$C$136:$C$139</c:f>
              <c:numCache>
                <c:formatCode>General</c:formatCode>
                <c:ptCount val="4"/>
                <c:pt idx="0">
                  <c:v>26533</c:v>
                </c:pt>
                <c:pt idx="1">
                  <c:v>2656</c:v>
                </c:pt>
                <c:pt idx="2">
                  <c:v>23877</c:v>
                </c:pt>
                <c:pt idx="3">
                  <c:v>7.6</c:v>
                </c:pt>
              </c:numCache>
            </c:numRef>
          </c:val>
        </c:ser>
        <c:ser>
          <c:idx val="1"/>
          <c:order val="1"/>
          <c:tx>
            <c:strRef>
              <c:f>Лист1!$D$135</c:f>
              <c:strCache>
                <c:ptCount val="1"/>
                <c:pt idx="0">
                  <c:v>2011-2012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802469135802469E-2"/>
                  <c:y val="-2.8060326608944881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26245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950617283950615E-2"/>
                  <c:y val="-1.96422286262614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802469135802469E-2"/>
                  <c:y val="-2.2448261287155904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25746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1,4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Arno Pro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Лист1!$A$136:$B$139</c:f>
              <c:strCache>
                <c:ptCount val="4"/>
                <c:pt idx="0">
                  <c:v>всего уроков</c:v>
                </c:pt>
                <c:pt idx="1">
                  <c:v>всего уроков без причины</c:v>
                </c:pt>
                <c:pt idx="2">
                  <c:v>всего по причине</c:v>
                </c:pt>
                <c:pt idx="3">
                  <c:v>средний балл на 1 ученика (без причины)</c:v>
                </c:pt>
              </c:strCache>
            </c:strRef>
          </c:cat>
          <c:val>
            <c:numRef>
              <c:f>Лист1!$D$136:$D$139</c:f>
              <c:numCache>
                <c:formatCode>General</c:formatCode>
                <c:ptCount val="4"/>
                <c:pt idx="0">
                  <c:v>36873</c:v>
                </c:pt>
                <c:pt idx="1">
                  <c:v>3554</c:v>
                </c:pt>
                <c:pt idx="2">
                  <c:v>33319</c:v>
                </c:pt>
                <c:pt idx="3">
                  <c:v>8.2000000000000011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4637184"/>
        <c:axId val="84638720"/>
        <c:axId val="0"/>
      </c:bar3DChart>
      <c:catAx>
        <c:axId val="84637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Arno Pro" pitchFamily="18" charset="0"/>
                <a:cs typeface="Times New Roman" pitchFamily="18" charset="0"/>
              </a:defRPr>
            </a:pPr>
            <a:endParaRPr lang="ru-RU"/>
          </a:p>
        </c:txPr>
        <c:crossAx val="84638720"/>
        <c:crosses val="autoZero"/>
        <c:auto val="1"/>
        <c:lblAlgn val="ctr"/>
        <c:lblOffset val="100"/>
        <c:noMultiLvlLbl val="0"/>
      </c:catAx>
      <c:valAx>
        <c:axId val="846387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846371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0.11501</cdr:x>
      <cdr:y>0.9291</cdr:y>
    </cdr:from>
    <cdr:to>
      <cdr:x>0.29612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46448" y="4205064"/>
          <a:ext cx="1490464" cy="3208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0.19375</cdr:x>
      <cdr:y>0.57908</cdr:y>
    </cdr:from>
    <cdr:to>
      <cdr:x>0.30487</cdr:x>
      <cdr:y>0.64272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94520" y="2620888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0.17119</cdr:x>
      <cdr:y>0.56317</cdr:y>
    </cdr:from>
    <cdr:to>
      <cdr:x>0.2823</cdr:x>
      <cdr:y>0.62681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08851" y="2548880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35/37,5</a:t>
          </a:r>
          <a:endParaRPr lang="ru-RU" sz="18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0.77479</cdr:x>
      <cdr:y>0.04517</cdr:y>
    </cdr:from>
    <cdr:to>
      <cdr:x>0.98479</cdr:x>
      <cdr:y>0.4008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76222" y="201204"/>
          <a:ext cx="1728192" cy="1584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/>
            <a:t>2015-2016</a:t>
          </a:r>
        </a:p>
        <a:p xmlns:a="http://schemas.openxmlformats.org/drawingml/2006/main">
          <a:endParaRPr lang="ru-RU" sz="2000" dirty="0"/>
        </a:p>
        <a:p xmlns:a="http://schemas.openxmlformats.org/drawingml/2006/main">
          <a:r>
            <a:rPr lang="ru-RU" sz="2000" dirty="0" smtClean="0"/>
            <a:t>2014-2015</a:t>
          </a:r>
          <a:endParaRPr lang="ru-RU" sz="2000" dirty="0"/>
        </a:p>
      </cdr:txBody>
    </cdr:sp>
  </cdr:relSizeAnchor>
  <cdr:relSizeAnchor xmlns:cdr="http://schemas.openxmlformats.org/drawingml/2006/chartDrawing">
    <cdr:from>
      <cdr:x>0.71354</cdr:x>
      <cdr:y>0.0775</cdr:y>
    </cdr:from>
    <cdr:to>
      <cdr:x>0.75729</cdr:x>
      <cdr:y>0.10983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5872166" y="345220"/>
          <a:ext cx="360040" cy="14401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0.71354</cdr:x>
      <cdr:y>0.20682</cdr:y>
    </cdr:from>
    <cdr:to>
      <cdr:x>0.75729</cdr:x>
      <cdr:y>0.23915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5872166" y="921284"/>
          <a:ext cx="360040" cy="14401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0.77874</cdr:x>
      <cdr:y>0.03182</cdr:y>
    </cdr:from>
    <cdr:to>
      <cdr:x>0.81374</cdr:x>
      <cdr:y>0.07955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408712" y="144016"/>
          <a:ext cx="288032" cy="2160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0.83999</cdr:x>
      <cdr:y>0.01591</cdr:y>
    </cdr:from>
    <cdr:to>
      <cdr:x>0.9511</cdr:x>
      <cdr:y>0.07955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912768" y="72008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2014-2015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0.77874</cdr:x>
      <cdr:y>0.12728</cdr:y>
    </cdr:from>
    <cdr:to>
      <cdr:x>0.81374</cdr:x>
      <cdr:y>0.19092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6408712" y="576064"/>
          <a:ext cx="288032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0.83124</cdr:x>
      <cdr:y>0.09546</cdr:y>
    </cdr:from>
    <cdr:to>
      <cdr:x>0.94235</cdr:x>
      <cdr:y>0.29749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840760" y="4320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2015-2016</a:t>
          </a:r>
          <a:endParaRPr lang="ru-RU" sz="18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63547">
            <a:off x="2571736" y="1714488"/>
            <a:ext cx="450059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22517">
            <a:off x="2208694" y="3357372"/>
            <a:ext cx="4500594" cy="19335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00AA2-09CB-4B52-837B-444AE5FE8B5B}" type="datetimeFigureOut">
              <a:rPr lang="ru-RU"/>
              <a:pPr>
                <a:defRPr/>
              </a:pPr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E3F7-0AAA-42FD-BE28-234685138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37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3BB39-4484-41DC-8DBE-97385CC5E73C}" type="datetimeFigureOut">
              <a:rPr lang="ru-RU"/>
              <a:pPr>
                <a:defRPr/>
              </a:pPr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EFA28-D010-40C5-B26C-DD118AEC5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63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9D69E-88FC-4E5B-9770-BC6BDB715E45}" type="datetimeFigureOut">
              <a:rPr lang="ru-RU"/>
              <a:pPr>
                <a:defRPr/>
              </a:pPr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CF3EE-421C-4BF2-8FC0-31D0FD48C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96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C1972-8072-4E91-ADF5-50046CB35C11}" type="datetimeFigureOut">
              <a:rPr lang="ru-RU"/>
              <a:pPr>
                <a:defRPr/>
              </a:pPr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785F9-E1A4-4199-BD62-D085EA31D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78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AE11E-5F5F-4115-A879-6FBF9DDDB275}" type="datetimeFigureOut">
              <a:rPr lang="ru-RU"/>
              <a:pPr>
                <a:defRPr/>
              </a:pPr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5C7D0-78F1-4A25-B6F0-A08A8756E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47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0BA6D-D4B9-438D-AD39-6E4071C579B8}" type="datetimeFigureOut">
              <a:rPr lang="ru-RU"/>
              <a:pPr>
                <a:defRPr/>
              </a:pPr>
              <a:t>30.08.2016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3FFE0-ECA4-4B52-8B79-858989186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86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8D5A8-BAD9-41D6-961B-B50E53ACB1AB}" type="datetimeFigureOut">
              <a:rPr lang="ru-RU"/>
              <a:pPr>
                <a:defRPr/>
              </a:pPr>
              <a:t>30.08.2016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6DB40-28AC-496B-B9A3-C2F01A780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8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8DD30-0ABA-4A69-A81E-08DCE4B812E3}" type="datetimeFigureOut">
              <a:rPr lang="ru-RU"/>
              <a:pPr>
                <a:defRPr/>
              </a:pPr>
              <a:t>30.08.2016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4954D-4801-4EBF-B5D2-2FFE8F5F5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768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F6755-8CBA-4852-9FB5-6466C8126FAD}" type="datetimeFigureOut">
              <a:rPr lang="ru-RU"/>
              <a:pPr>
                <a:defRPr/>
              </a:pPr>
              <a:t>30.08.2016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75CF1-8C18-4777-BD5F-70D7F1E81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2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5F9B1-4D68-4D28-B49C-D00B0B9F3C8D}" type="datetimeFigureOut">
              <a:rPr lang="ru-RU"/>
              <a:pPr>
                <a:defRPr/>
              </a:pPr>
              <a:t>30.08.2016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27BF4-DEFA-4E66-8A33-6D2F827C1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53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3E159-DF09-491A-9CE1-6ECDB65EDE31}" type="datetimeFigureOut">
              <a:rPr lang="ru-RU"/>
              <a:pPr>
                <a:defRPr/>
              </a:pPr>
              <a:t>30.08.2016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22A50-5CDB-4E8C-9892-767EB8FE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3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93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1500D3-3B29-4AEC-92B0-EA5A279B5CDF}" type="datetimeFigureOut">
              <a:rPr lang="ru-RU"/>
              <a:pPr>
                <a:defRPr/>
              </a:pPr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AE4E90-C23E-4400-9B65-1870E0F6E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4F6228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F6228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F6228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F6228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F6228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4F6228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4F6228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4F6228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4F6228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63547">
            <a:off x="2545819" y="1713505"/>
            <a:ext cx="4500563" cy="214719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no Pro" pitchFamily="18" charset="0"/>
              </a:rPr>
              <a:t>ИТОГИ 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no Pro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no Pro" pitchFamily="18" charset="0"/>
              </a:rPr>
              <a:t>РАБОТЫ 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no Pro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no Pro" pitchFamily="18" charset="0"/>
              </a:rPr>
              <a:t>МОУ СОШ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no Pro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no Pro" pitchFamily="18" charset="0"/>
              </a:rPr>
              <a:t> 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19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22517">
            <a:off x="2209800" y="3932238"/>
            <a:ext cx="4500563" cy="71755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Arno Pro" pitchFamily="18" charset="0"/>
              </a:rPr>
              <a:t>в </a:t>
            </a:r>
            <a:r>
              <a:rPr lang="ru-RU" dirty="0" smtClean="0">
                <a:latin typeface="Arno Pro" pitchFamily="18" charset="0"/>
              </a:rPr>
              <a:t>2015-2016 </a:t>
            </a:r>
            <a:r>
              <a:rPr lang="ru-RU" dirty="0" smtClean="0">
                <a:latin typeface="Arno Pro" pitchFamily="18" charset="0"/>
              </a:rPr>
              <a:t>учебном году</a:t>
            </a:r>
            <a:endParaRPr lang="ru-RU" dirty="0">
              <a:latin typeface="Arno Pro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>
                <a:latin typeface="Arno Pro" pitchFamily="18" charset="0"/>
              </a:rPr>
              <a:t>Информация о пропусках </a:t>
            </a:r>
            <a:r>
              <a:rPr lang="ru-RU" sz="3200" dirty="0" smtClean="0">
                <a:latin typeface="Arno Pro" pitchFamily="18" charset="0"/>
              </a:rPr>
              <a:t>уроков без причины</a:t>
            </a:r>
            <a:r>
              <a:rPr lang="ru-RU" sz="3200" dirty="0" smtClean="0">
                <a:latin typeface="Arno Pro" pitchFamily="18" charset="0"/>
              </a:rPr>
              <a:t/>
            </a:r>
            <a:br>
              <a:rPr lang="ru-RU" sz="3200" dirty="0" smtClean="0">
                <a:latin typeface="Arno Pro" pitchFamily="18" charset="0"/>
              </a:rPr>
            </a:br>
            <a:r>
              <a:rPr lang="ru-RU" sz="3200" dirty="0" smtClean="0">
                <a:latin typeface="Arno Pro" pitchFamily="18" charset="0"/>
              </a:rPr>
              <a:t> по школе</a:t>
            </a:r>
            <a:endParaRPr lang="ru-RU" sz="3200" dirty="0">
              <a:latin typeface="Arno Pro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085727"/>
              </p:ext>
            </p:extLst>
          </p:nvPr>
        </p:nvGraphicFramePr>
        <p:xfrm>
          <a:off x="467544" y="148478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214290"/>
            <a:ext cx="6786588" cy="91045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dirty="0" smtClean="0">
                <a:latin typeface="Arno Pro" pitchFamily="18" charset="0"/>
              </a:rPr>
              <a:t/>
            </a:r>
            <a:br>
              <a:rPr lang="ru-RU" sz="3100" dirty="0" smtClean="0">
                <a:latin typeface="Arno Pro" pitchFamily="18" charset="0"/>
              </a:rPr>
            </a:br>
            <a:r>
              <a:rPr lang="ru-RU" sz="3100" dirty="0" smtClean="0">
                <a:latin typeface="Arno Pro" pitchFamily="18" charset="0"/>
              </a:rPr>
              <a:t/>
            </a:r>
            <a:br>
              <a:rPr lang="ru-RU" sz="3100" dirty="0" smtClean="0">
                <a:latin typeface="Arno Pro" pitchFamily="18" charset="0"/>
              </a:rPr>
            </a:br>
            <a:r>
              <a:rPr lang="ru-RU" sz="3100" dirty="0" smtClean="0">
                <a:latin typeface="Arno Pro" pitchFamily="18" charset="0"/>
              </a:rPr>
              <a:t>Структура  классов  МОУ СОШ № 19 </a:t>
            </a:r>
            <a:br>
              <a:rPr lang="ru-RU" sz="3100" dirty="0" smtClean="0">
                <a:latin typeface="Arno Pro" pitchFamily="18" charset="0"/>
              </a:rPr>
            </a:br>
            <a:r>
              <a:rPr lang="ru-RU" sz="3100" dirty="0" smtClean="0">
                <a:latin typeface="Arno Pro" pitchFamily="18" charset="0"/>
              </a:rPr>
              <a:t> в </a:t>
            </a:r>
            <a:r>
              <a:rPr lang="ru-RU" sz="3100" dirty="0" smtClean="0">
                <a:latin typeface="Arno Pro" pitchFamily="18" charset="0"/>
              </a:rPr>
              <a:t>2015/2016 </a:t>
            </a:r>
            <a:r>
              <a:rPr lang="ru-RU" sz="3100" dirty="0" smtClean="0">
                <a:latin typeface="Arno Pro" pitchFamily="18" charset="0"/>
              </a:rPr>
              <a:t>учебном году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143500"/>
          </a:xfrm>
        </p:spPr>
        <p:txBody>
          <a:bodyPr anchor="ctr"/>
          <a:lstStyle/>
          <a:p>
            <a:pPr>
              <a:buFont typeface="Arial" charset="0"/>
              <a:buNone/>
            </a:pPr>
            <a:r>
              <a:rPr lang="ru-RU" altLang="ru-RU" sz="1800" b="1" dirty="0" smtClean="0">
                <a:latin typeface="Arno Pro" pitchFamily="18" charset="0"/>
                <a:cs typeface="Arial" charset="0"/>
              </a:rPr>
              <a:t>Начальное общее образование</a:t>
            </a:r>
          </a:p>
          <a:p>
            <a:pPr>
              <a:buFont typeface="Arial" charset="0"/>
              <a:buNone/>
            </a:pPr>
            <a:r>
              <a:rPr lang="ru-RU" altLang="ru-RU" sz="1800" dirty="0">
                <a:latin typeface="Arno Pro" pitchFamily="18" charset="0"/>
                <a:cs typeface="Arial" charset="0"/>
              </a:rPr>
              <a:t>9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 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классов – 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49 % 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от общего количества классов</a:t>
            </a:r>
          </a:p>
          <a:p>
            <a:pPr>
              <a:buFont typeface="Arial" charset="0"/>
              <a:buNone/>
            </a:pPr>
            <a:r>
              <a:rPr lang="ru-RU" altLang="ru-RU" sz="1800" dirty="0" smtClean="0">
                <a:latin typeface="Arno Pro" pitchFamily="18" charset="0"/>
                <a:cs typeface="Arial" charset="0"/>
              </a:rPr>
              <a:t>-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УМК «Школа 2100» – 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3А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, 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4А  – 12% от общего количества учащихся 1-11 классов</a:t>
            </a:r>
            <a:endParaRPr lang="ru-RU" altLang="ru-RU" sz="1800" dirty="0" smtClean="0">
              <a:latin typeface="Arno Pro" pitchFamily="18" charset="0"/>
              <a:cs typeface="Arial" charset="0"/>
            </a:endParaRPr>
          </a:p>
          <a:p>
            <a:pPr>
              <a:buNone/>
            </a:pPr>
            <a:r>
              <a:rPr lang="ru-RU" altLang="ru-RU" sz="1800" dirty="0" smtClean="0">
                <a:latin typeface="Arno Pro" pitchFamily="18" charset="0"/>
                <a:cs typeface="Arial" charset="0"/>
              </a:rPr>
              <a:t>-УМК «Школа России» - 1Б, 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1Б, 2А, 2Б,3Б, 4Б, 4В- (классы 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коррекционного обучения 7 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вида% </a:t>
            </a:r>
            <a:r>
              <a:rPr lang="en-US" altLang="ru-RU" sz="1800" dirty="0" smtClean="0">
                <a:latin typeface="Arno Pro" pitchFamily="18" charset="0"/>
                <a:cs typeface="Arial" charset="0"/>
              </a:rPr>
              <a:t>: 3 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Б, 4Б, 4В) 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-  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37% / 8,7% 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от общего количества учащихся 1-11 классов</a:t>
            </a:r>
            <a:endParaRPr lang="ru-RU" altLang="ru-RU" sz="1800" dirty="0" smtClean="0">
              <a:latin typeface="Arno Pro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 altLang="ru-RU" sz="1800" b="1" dirty="0" smtClean="0">
                <a:latin typeface="Arno Pro" pitchFamily="18" charset="0"/>
                <a:cs typeface="Arial" charset="0"/>
              </a:rPr>
              <a:t>Основное общее образование</a:t>
            </a:r>
          </a:p>
          <a:p>
            <a:pPr>
              <a:buFont typeface="Arial" charset="0"/>
              <a:buNone/>
            </a:pPr>
            <a:r>
              <a:rPr lang="en-US" altLang="ru-RU" sz="1800" dirty="0" smtClean="0">
                <a:latin typeface="Arno Pro" pitchFamily="18" charset="0"/>
                <a:cs typeface="Arial" charset="0"/>
              </a:rPr>
              <a:t>6 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 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классов с базовой подготовкой  - 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50%  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от общего количества 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классов</a:t>
            </a:r>
            <a:r>
              <a:rPr lang="en-US" altLang="ru-RU" sz="1800" dirty="0" smtClean="0">
                <a:latin typeface="Arno Pro" pitchFamily="18" charset="0"/>
                <a:cs typeface="Arial" charset="0"/>
              </a:rPr>
              <a:t>:</a:t>
            </a:r>
            <a:endParaRPr lang="ru-RU" altLang="ru-RU" sz="1800" dirty="0" smtClean="0">
              <a:latin typeface="Arno Pro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 altLang="ru-RU" sz="1800" dirty="0" smtClean="0">
                <a:latin typeface="Arno Pro" pitchFamily="18" charset="0"/>
                <a:cs typeface="Arial" charset="0"/>
              </a:rPr>
              <a:t>5А, 6А, 7А, 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8А 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– 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общеобразовательные классы 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с 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 художественно-эстетическим направлением (27,7% 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от 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общего количества учащихся количества 1-11 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классов)</a:t>
            </a:r>
          </a:p>
          <a:p>
            <a:pPr>
              <a:buNone/>
            </a:pPr>
            <a:r>
              <a:rPr lang="ru-RU" altLang="ru-RU" sz="1800" dirty="0" smtClean="0">
                <a:latin typeface="Arno Pro" pitchFamily="18" charset="0"/>
                <a:cs typeface="Arial" charset="0"/>
              </a:rPr>
              <a:t>5Б, 9А 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– 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спортивные классы (13,1% 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от общего количества учащихся количества 1-11 классов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)</a:t>
            </a:r>
            <a:endParaRPr lang="ru-RU" altLang="ru-RU" sz="1800" dirty="0" smtClean="0">
              <a:latin typeface="Arno Pro" pitchFamily="18" charset="0"/>
              <a:cs typeface="Arial" charset="0"/>
            </a:endParaRPr>
          </a:p>
          <a:p>
            <a:pPr>
              <a:buNone/>
            </a:pPr>
            <a:r>
              <a:rPr lang="en-US" altLang="ru-RU" sz="1800" dirty="0" smtClean="0">
                <a:latin typeface="Arno Pro" pitchFamily="18" charset="0"/>
                <a:cs typeface="Arial" charset="0"/>
              </a:rPr>
              <a:t>7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Б 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– класс коррекционного обучения 7 вида 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(3,6 % 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от общего количества учащихся количества 1-11 классов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)</a:t>
            </a:r>
            <a:endParaRPr lang="ru-RU" altLang="ru-RU" sz="1800" dirty="0" smtClean="0">
              <a:latin typeface="Arno Pro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 altLang="ru-RU" sz="1800" b="1" dirty="0" smtClean="0">
                <a:latin typeface="Arno Pro" pitchFamily="18" charset="0"/>
                <a:cs typeface="Arial" charset="0"/>
              </a:rPr>
              <a:t>Среднее (полное) общее образование: </a:t>
            </a:r>
            <a:r>
              <a:rPr lang="ru-RU" altLang="ru-RU" sz="1800" dirty="0">
                <a:latin typeface="Arno Pro" pitchFamily="18" charset="0"/>
                <a:cs typeface="Arial" charset="0"/>
              </a:rPr>
              <a:t>1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 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класса 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(26 человек) 6,7% от 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общего количества 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классов.   10а 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- универсальный </a:t>
            </a:r>
            <a:r>
              <a:rPr lang="ru-RU" altLang="ru-RU" sz="1800" dirty="0" smtClean="0">
                <a:latin typeface="Arno Pro" pitchFamily="18" charset="0"/>
                <a:cs typeface="Arial" charset="0"/>
              </a:rPr>
              <a:t>класс</a:t>
            </a:r>
            <a:endParaRPr lang="ru-RU" altLang="ru-R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7258050" cy="939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no Pro" pitchFamily="18" charset="0"/>
              </a:rPr>
              <a:t>Количественный состав учащихся школы в сравнении за 3 года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Arno Pro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3123391"/>
              </p:ext>
            </p:extLst>
          </p:nvPr>
        </p:nvGraphicFramePr>
        <p:xfrm>
          <a:off x="457200" y="1600201"/>
          <a:ext cx="8115328" cy="4329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5616" y="587727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2015-2016 уч. год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592298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2014-2015 уч. год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56176" y="592298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2013-2014 уч. год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600" b="0" dirty="0" smtClean="0">
                <a:latin typeface="Arno Pro" pitchFamily="18" charset="0"/>
              </a:rPr>
              <a:t>Информация о движении учащихся</a:t>
            </a:r>
            <a:br>
              <a:rPr lang="ru-RU" sz="3600" b="0" dirty="0" smtClean="0">
                <a:latin typeface="Arno Pro" pitchFamily="18" charset="0"/>
              </a:rPr>
            </a:br>
            <a:r>
              <a:rPr lang="ru-RU" sz="3600" b="0" dirty="0" smtClean="0">
                <a:latin typeface="Arno Pro" pitchFamily="18" charset="0"/>
              </a:rPr>
              <a:t> в сравнении</a:t>
            </a:r>
            <a:endParaRPr lang="ru-RU" sz="3600" b="0" dirty="0">
              <a:latin typeface="Arno Pro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3447914"/>
              </p:ext>
            </p:extLst>
          </p:nvPr>
        </p:nvGraphicFramePr>
        <p:xfrm>
          <a:off x="467544" y="140682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38690" y="593998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2015-2016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21887" y="593998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2014-2015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0"/>
            <a:ext cx="7258050" cy="12144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>
                <a:latin typeface="Arno Pro" pitchFamily="18" charset="0"/>
              </a:rPr>
              <a:t/>
            </a:r>
            <a:br>
              <a:rPr lang="ru-RU" sz="3600" dirty="0" smtClean="0">
                <a:latin typeface="Arno Pro" pitchFamily="18" charset="0"/>
              </a:rPr>
            </a:br>
            <a:r>
              <a:rPr lang="ru-RU" sz="3600" dirty="0" smtClean="0">
                <a:latin typeface="Arno Pro" pitchFamily="18" charset="0"/>
              </a:rPr>
              <a:t/>
            </a:r>
            <a:br>
              <a:rPr lang="ru-RU" sz="3600" dirty="0" smtClean="0">
                <a:latin typeface="Arno Pro" pitchFamily="18" charset="0"/>
              </a:rPr>
            </a:br>
            <a:r>
              <a:rPr lang="ru-RU" sz="3600" dirty="0" smtClean="0">
                <a:latin typeface="Arno Pro" pitchFamily="18" charset="0"/>
              </a:rPr>
              <a:t>Количество учащихся МОУ СОШ №19 в сравнении по итогам учебных периодов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020921"/>
              </p:ext>
            </p:extLst>
          </p:nvPr>
        </p:nvGraphicFramePr>
        <p:xfrm>
          <a:off x="408399" y="1334819"/>
          <a:ext cx="8229600" cy="4840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8399" y="602081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2015-2016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43042" y="6020816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ч.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13390" y="6020816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 ч.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17640" y="6020816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 ч.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89392" y="6005901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 ч.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6020816"/>
            <a:ext cx="148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Конец года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>
                <a:latin typeface="Arno Pro" pitchFamily="18" charset="0"/>
              </a:rPr>
              <a:t/>
            </a:r>
            <a:br>
              <a:rPr lang="ru-RU" sz="3600" dirty="0" smtClean="0">
                <a:latin typeface="Arno Pro" pitchFamily="18" charset="0"/>
              </a:rPr>
            </a:br>
            <a:r>
              <a:rPr lang="ru-RU" sz="3600" dirty="0" smtClean="0">
                <a:latin typeface="Arno Pro" pitchFamily="18" charset="0"/>
              </a:rPr>
              <a:t>Результаты успеваемости и качества знаний учащихся в сравнении за 3 года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87173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605264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2015-2016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193849" y="605264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2014-2015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605264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2013-2014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>
                <a:latin typeface="Arno Pro" pitchFamily="18" charset="0"/>
              </a:rPr>
              <a:t/>
            </a:r>
            <a:br>
              <a:rPr lang="ru-RU" sz="3600" dirty="0" smtClean="0">
                <a:latin typeface="Arno Pro" pitchFamily="18" charset="0"/>
              </a:rPr>
            </a:br>
            <a:r>
              <a:rPr lang="ru-RU" sz="3600" dirty="0" smtClean="0">
                <a:latin typeface="Arno Pro" pitchFamily="18" charset="0"/>
              </a:rPr>
              <a:t>Информация о количестве </a:t>
            </a:r>
            <a:r>
              <a:rPr lang="ru-RU" sz="3600" dirty="0" smtClean="0">
                <a:latin typeface="Arno Pro" pitchFamily="18" charset="0"/>
              </a:rPr>
              <a:t>ударников </a:t>
            </a:r>
            <a:r>
              <a:rPr lang="ru-RU" sz="3600" dirty="0" smtClean="0">
                <a:latin typeface="Arno Pro" pitchFamily="18" charset="0"/>
              </a:rPr>
              <a:t>по ступеням обучения: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31578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>
                <a:latin typeface="Arno Pro" pitchFamily="18" charset="0"/>
              </a:rPr>
              <a:t>Качество знаний учащихся 3-4 классов</a:t>
            </a:r>
            <a:br>
              <a:rPr lang="ru-RU" sz="3200" dirty="0" smtClean="0">
                <a:latin typeface="Arno Pro" pitchFamily="18" charset="0"/>
              </a:rPr>
            </a:br>
            <a:r>
              <a:rPr lang="ru-RU" sz="3200" dirty="0" smtClean="0">
                <a:latin typeface="Arno Pro" pitchFamily="18" charset="0"/>
              </a:rPr>
              <a:t> в сравнении за 2 года</a:t>
            </a:r>
            <a:endParaRPr lang="ru-RU" sz="3200" dirty="0">
              <a:latin typeface="Arno Pro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767188"/>
              </p:ext>
            </p:extLst>
          </p:nvPr>
        </p:nvGraphicFramePr>
        <p:xfrm>
          <a:off x="457200" y="1214422"/>
          <a:ext cx="8229600" cy="4911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02251" y="607946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2015-2016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83309" y="607946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2014-2015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86834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>
                <a:latin typeface="Arno Pro" pitchFamily="18" charset="0"/>
              </a:rPr>
              <a:t>Качество знаний учащихся 5-9 классов в сравнении за 2 года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205057"/>
              </p:ext>
            </p:extLst>
          </p:nvPr>
        </p:nvGraphicFramePr>
        <p:xfrm>
          <a:off x="500034" y="1571612"/>
          <a:ext cx="8229600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ШКОЛЬНАЯ МАТЕ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ШКОЛЬНАЯ МАТЕМАТИКА</Template>
  <TotalTime>207</TotalTime>
  <Words>318</Words>
  <Application>Microsoft Office PowerPoint</Application>
  <PresentationFormat>Экран (4:3)</PresentationFormat>
  <Paragraphs>89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Arno Pro</vt:lpstr>
      <vt:lpstr>Презентация ШКОЛЬНАЯ МАТЕМАТИКА</vt:lpstr>
      <vt:lpstr>ИТОГИ  РАБОТЫ  МОУ СОШ  №19</vt:lpstr>
      <vt:lpstr>  Структура  классов  МОУ СОШ № 19   в 2015/2016 учебном году </vt:lpstr>
      <vt:lpstr>Количественный состав учащихся школы в сравнении за 3 года</vt:lpstr>
      <vt:lpstr>Информация о движении учащихся  в сравнении</vt:lpstr>
      <vt:lpstr>  Количество учащихся МОУ СОШ №19 в сравнении по итогам учебных периодов </vt:lpstr>
      <vt:lpstr> Результаты успеваемости и качества знаний учащихся в сравнении за 3 года  </vt:lpstr>
      <vt:lpstr> Информация о количестве ударников по ступеням обучения: </vt:lpstr>
      <vt:lpstr>Качество знаний учащихся 3-4 классов  в сравнении за 2 года</vt:lpstr>
      <vt:lpstr>Качество знаний учащихся 5-9 классов в сравнении за 2 года</vt:lpstr>
      <vt:lpstr>Информация о пропусках уроков без причины  по школе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211</dc:creator>
  <cp:lastModifiedBy>211</cp:lastModifiedBy>
  <cp:revision>24</cp:revision>
  <dcterms:created xsi:type="dcterms:W3CDTF">2011-07-29T16:53:57Z</dcterms:created>
  <dcterms:modified xsi:type="dcterms:W3CDTF">2016-08-30T06:49:24Z</dcterms:modified>
</cp:coreProperties>
</file>