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0" r:id="rId2"/>
    <p:sldId id="283" r:id="rId3"/>
    <p:sldId id="271" r:id="rId4"/>
    <p:sldId id="324" r:id="rId5"/>
    <p:sldId id="325" r:id="rId6"/>
    <p:sldId id="305" r:id="rId7"/>
    <p:sldId id="314" r:id="rId8"/>
    <p:sldId id="315" r:id="rId9"/>
    <p:sldId id="316" r:id="rId10"/>
    <p:sldId id="318" r:id="rId11"/>
    <p:sldId id="319" r:id="rId12"/>
    <p:sldId id="320" r:id="rId13"/>
    <p:sldId id="321" r:id="rId14"/>
    <p:sldId id="322" r:id="rId15"/>
    <p:sldId id="323" r:id="rId16"/>
    <p:sldId id="326" r:id="rId17"/>
    <p:sldId id="265" r:id="rId18"/>
    <p:sldId id="277" r:id="rId19"/>
    <p:sldId id="285" r:id="rId20"/>
    <p:sldId id="301" r:id="rId21"/>
    <p:sldId id="281" r:id="rId22"/>
    <p:sldId id="308" r:id="rId23"/>
    <p:sldId id="300" r:id="rId24"/>
    <p:sldId id="282" r:id="rId25"/>
    <p:sldId id="286" r:id="rId26"/>
    <p:sldId id="287" r:id="rId27"/>
    <p:sldId id="288" r:id="rId28"/>
    <p:sldId id="307" r:id="rId29"/>
    <p:sldId id="293" r:id="rId30"/>
    <p:sldId id="262" r:id="rId31"/>
    <p:sldId id="289" r:id="rId32"/>
    <p:sldId id="311" r:id="rId33"/>
    <p:sldId id="313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72;&#1085;&#1072;&#1083;&#1080;&#1079;%202016\&#1082;&#1072;&#1095;&#1077;&#1089;&#1090;&#1074;&#108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101;&#1092;&#1092;&#1077;&#1082;&#1090;&#1080;&#1074;&#1085;&#1072;&#1103;%20&#1096;&#1082;&#1086;&#1083;&#1072;\&#1086;&#1090;&#1095;&#1105;&#1090;%20&#1087;&#1086;%20&#1087;&#1088;&#1086;&#1077;&#1082;&#1090;&#1091;%20&#1057;&#1064;%2019%20&#1050;&#1086;&#1084;&#1089;&#1086;&#1084;&#1086;&#1083;&#1100;&#1089;&#1082;\&#1076;&#1080;&#1072;&#1075;&#1088;&#1072;&#1084;&#1084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G:\&#1072;&#1085;&#1072;&#1083;&#1080;&#1079;%20&#1088;&#1072;&#1073;&#1086;&#1090;&#1099;%202012-2013\&#1075;&#1086;&#1076;%202012-2013\&#1072;&#1085;&#1072;&#1083;&#1080;&#1079;%20&#1075;&#1086;&#1076;%20!!!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качество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36.4</c:v>
                </c:pt>
                <c:pt idx="1">
                  <c:v>37</c:v>
                </c:pt>
                <c:pt idx="2">
                  <c:v>37.5</c:v>
                </c:pt>
              </c:numCache>
            </c:numRef>
          </c:val>
        </c:ser>
        <c:ser>
          <c:idx val="1"/>
          <c:order val="1"/>
          <c:tx>
            <c:v>успеваемость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99.7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911040"/>
        <c:axId val="132310144"/>
      </c:barChart>
      <c:catAx>
        <c:axId val="131911040"/>
        <c:scaling>
          <c:orientation val="minMax"/>
        </c:scaling>
        <c:delete val="0"/>
        <c:axPos val="b"/>
        <c:majorTickMark val="out"/>
        <c:minorTickMark val="none"/>
        <c:tickLblPos val="nextTo"/>
        <c:crossAx val="132310144"/>
        <c:crosses val="autoZero"/>
        <c:auto val="1"/>
        <c:lblAlgn val="ctr"/>
        <c:lblOffset val="100"/>
        <c:noMultiLvlLbl val="0"/>
      </c:catAx>
      <c:valAx>
        <c:axId val="13231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1911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90568678915136"/>
          <c:y val="0.44406058617672817"/>
          <c:w val="0.12094313210848646"/>
          <c:h val="0.167434383202100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1-4 классы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2015-2016</c:v>
                </c:pt>
                <c:pt idx="1">
                  <c:v>2014-2015</c:v>
                </c:pt>
                <c:pt idx="2">
                  <c:v>2013-2014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</c:v>
                </c:pt>
                <c:pt idx="1">
                  <c:v>33</c:v>
                </c:pt>
                <c:pt idx="2">
                  <c:v>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5-9 классы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2015-2016</c:v>
                </c:pt>
                <c:pt idx="1">
                  <c:v>2014-2015</c:v>
                </c:pt>
                <c:pt idx="2">
                  <c:v>2013-2014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58</c:v>
                </c:pt>
                <c:pt idx="1">
                  <c:v>55</c:v>
                </c:pt>
                <c:pt idx="2">
                  <c:v>63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10-11 классы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2015-2016</c:v>
                </c:pt>
                <c:pt idx="1">
                  <c:v>2014-2015</c:v>
                </c:pt>
                <c:pt idx="2">
                  <c:v>2013-2014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679552"/>
        <c:axId val="90685440"/>
      </c:lineChart>
      <c:catAx>
        <c:axId val="90679552"/>
        <c:scaling>
          <c:orientation val="minMax"/>
        </c:scaling>
        <c:delete val="0"/>
        <c:axPos val="b"/>
        <c:majorTickMark val="out"/>
        <c:minorTickMark val="none"/>
        <c:tickLblPos val="nextTo"/>
        <c:crossAx val="90685440"/>
        <c:crosses val="autoZero"/>
        <c:auto val="1"/>
        <c:lblAlgn val="ctr"/>
        <c:lblOffset val="100"/>
        <c:noMultiLvlLbl val="0"/>
      </c:catAx>
      <c:valAx>
        <c:axId val="90685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679552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178223696185069E-2"/>
          <c:y val="7.8971324910830823E-2"/>
          <c:w val="0.77532239325654162"/>
          <c:h val="0.8374770133335111"/>
        </c:manualLayout>
      </c:layout>
      <c:barChart>
        <c:barDir val="col"/>
        <c:grouping val="clustered"/>
        <c:varyColors val="0"/>
        <c:ser>
          <c:idx val="0"/>
          <c:order val="0"/>
          <c:tx>
            <c:v>2014г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Лист1!$B$1</c:f>
              <c:numCache>
                <c:formatCode>General</c:formatCode>
                <c:ptCount val="1"/>
                <c:pt idx="0">
                  <c:v>94</c:v>
                </c:pt>
              </c:numCache>
            </c:numRef>
          </c:val>
        </c:ser>
        <c:ser>
          <c:idx val="1"/>
          <c:order val="1"/>
          <c:tx>
            <c:v>2016г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070208"/>
        <c:axId val="133080192"/>
      </c:barChart>
      <c:catAx>
        <c:axId val="133070208"/>
        <c:scaling>
          <c:orientation val="minMax"/>
        </c:scaling>
        <c:delete val="0"/>
        <c:axPos val="b"/>
        <c:majorTickMark val="out"/>
        <c:minorTickMark val="none"/>
        <c:tickLblPos val="nextTo"/>
        <c:crossAx val="133080192"/>
        <c:crosses val="autoZero"/>
        <c:auto val="1"/>
        <c:lblAlgn val="ctr"/>
        <c:lblOffset val="100"/>
        <c:noMultiLvlLbl val="0"/>
      </c:catAx>
      <c:valAx>
        <c:axId val="133080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0702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положит.оц.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Психологический климат</c:v>
                </c:pt>
                <c:pt idx="1">
                  <c:v>Проф. подготовка педагогов</c:v>
                </c:pt>
                <c:pt idx="2">
                  <c:v>Качество знаний </c:v>
                </c:pt>
                <c:pt idx="3">
                  <c:v>Кач-во мат-техн.базы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</c:v>
                </c:pt>
                <c:pt idx="1">
                  <c:v>91</c:v>
                </c:pt>
                <c:pt idx="2">
                  <c:v>87</c:v>
                </c:pt>
                <c:pt idx="3">
                  <c:v>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отриц.оц.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Психологический климат</c:v>
                </c:pt>
                <c:pt idx="1">
                  <c:v>Проф. подготовка педагогов</c:v>
                </c:pt>
                <c:pt idx="2">
                  <c:v>Качество знаний </c:v>
                </c:pt>
                <c:pt idx="3">
                  <c:v>Кач-во мат-техн.базы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15</c:v>
                </c:pt>
                <c:pt idx="1">
                  <c:v>9</c:v>
                </c:pt>
                <c:pt idx="2">
                  <c:v>13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827008"/>
        <c:axId val="147918848"/>
        <c:axId val="0"/>
      </c:bar3DChart>
      <c:catAx>
        <c:axId val="90827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47918848"/>
        <c:crosses val="autoZero"/>
        <c:auto val="1"/>
        <c:lblAlgn val="ctr"/>
        <c:lblOffset val="100"/>
        <c:noMultiLvlLbl val="0"/>
      </c:catAx>
      <c:valAx>
        <c:axId val="147918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8270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 степень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организация учебного проц.</c:v>
                </c:pt>
                <c:pt idx="1">
                  <c:v>Условия труда</c:v>
                </c:pt>
                <c:pt idx="2">
                  <c:v>Содержание труда</c:v>
                </c:pt>
                <c:pt idx="3">
                  <c:v>Моральная оценка труда</c:v>
                </c:pt>
                <c:pt idx="4">
                  <c:v>Заработная плата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75</c:v>
                </c:pt>
                <c:pt idx="2">
                  <c:v>87</c:v>
                </c:pt>
                <c:pt idx="3">
                  <c:v>89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 степень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организация учебного проц.</c:v>
                </c:pt>
                <c:pt idx="1">
                  <c:v>Условия труда</c:v>
                </c:pt>
                <c:pt idx="2">
                  <c:v>Содержание труда</c:v>
                </c:pt>
                <c:pt idx="3">
                  <c:v>Моральная оценка труда</c:v>
                </c:pt>
                <c:pt idx="4">
                  <c:v>Заработная плата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17</c:v>
                </c:pt>
                <c:pt idx="1">
                  <c:v>10</c:v>
                </c:pt>
                <c:pt idx="2">
                  <c:v>12</c:v>
                </c:pt>
                <c:pt idx="3">
                  <c:v>10</c:v>
                </c:pt>
                <c:pt idx="4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низкая степень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организация учебного проц.</c:v>
                </c:pt>
                <c:pt idx="1">
                  <c:v>Условия труда</c:v>
                </c:pt>
                <c:pt idx="2">
                  <c:v>Содержание труда</c:v>
                </c:pt>
                <c:pt idx="3">
                  <c:v>Моральная оценка труда</c:v>
                </c:pt>
                <c:pt idx="4">
                  <c:v>Заработная плата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</c:v>
                </c:pt>
                <c:pt idx="1">
                  <c:v>15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Мониторинг степени удовлетворенности педагогов работой 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организация учебного проц.</c:v>
                </c:pt>
                <c:pt idx="1">
                  <c:v>Условия труда</c:v>
                </c:pt>
                <c:pt idx="2">
                  <c:v>Содержание труда</c:v>
                </c:pt>
                <c:pt idx="3">
                  <c:v>Моральная оценка труда</c:v>
                </c:pt>
                <c:pt idx="4">
                  <c:v>Заработная плата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8058496"/>
        <c:axId val="148060032"/>
        <c:axId val="0"/>
      </c:bar3DChart>
      <c:catAx>
        <c:axId val="148058496"/>
        <c:scaling>
          <c:orientation val="minMax"/>
        </c:scaling>
        <c:delete val="0"/>
        <c:axPos val="b"/>
        <c:majorTickMark val="out"/>
        <c:minorTickMark val="none"/>
        <c:tickLblPos val="nextTo"/>
        <c:crossAx val="148060032"/>
        <c:crosses val="autoZero"/>
        <c:auto val="1"/>
        <c:lblAlgn val="ctr"/>
        <c:lblOffset val="100"/>
        <c:noMultiLvlLbl val="0"/>
      </c:catAx>
      <c:valAx>
        <c:axId val="148060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48058496"/>
        <c:crosses val="autoZero"/>
        <c:crossBetween val="between"/>
      </c:valAx>
    </c:plotArea>
    <c:legend>
      <c:legendPos val="r"/>
      <c:legendEntry>
        <c:idx val="0"/>
        <c:delete val="1"/>
      </c:legendEntry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523809523809521E-3"/>
          <c:y val="3.0277950997356296E-2"/>
          <c:w val="0.78940507436570462"/>
          <c:h val="0.93826728146032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Лист1!$A$100</c:f>
              <c:strCache>
                <c:ptCount val="1"/>
                <c:pt idx="0">
                  <c:v>прибыли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28E-2"/>
                  <c:y val="-2.5254293948050392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32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32E-3"/>
                  <c:y val="-4.489652257431180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Arno Pro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Лист1!$B$99:$C$99</c:f>
              <c:strCache>
                <c:ptCount val="2"/>
                <c:pt idx="0">
                  <c:v>2011-2012 </c:v>
                </c:pt>
                <c:pt idx="1">
                  <c:v>2012-2013</c:v>
                </c:pt>
              </c:strCache>
            </c:strRef>
          </c:cat>
          <c:val>
            <c:numRef>
              <c:f>Лист1!$B$100:$C$100</c:f>
              <c:numCache>
                <c:formatCode>General</c:formatCode>
                <c:ptCount val="2"/>
                <c:pt idx="0">
                  <c:v>29</c:v>
                </c:pt>
                <c:pt idx="1">
                  <c:v>32</c:v>
                </c:pt>
              </c:numCache>
            </c:numRef>
          </c:val>
        </c:ser>
        <c:ser>
          <c:idx val="1"/>
          <c:order val="1"/>
          <c:tx>
            <c:strRef>
              <c:f>Лист1!$A$101</c:f>
              <c:strCache>
                <c:ptCount val="1"/>
                <c:pt idx="0">
                  <c:v>выбыли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493827160493846E-2"/>
                  <c:y val="-4.2090489913417385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28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493827160493846E-2"/>
                  <c:y val="-4.489652257431184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Arno Pro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Лист1!$B$99:$C$99</c:f>
              <c:strCache>
                <c:ptCount val="2"/>
                <c:pt idx="0">
                  <c:v>2011-2012 </c:v>
                </c:pt>
                <c:pt idx="1">
                  <c:v>2012-2013</c:v>
                </c:pt>
              </c:strCache>
            </c:strRef>
          </c:cat>
          <c:val>
            <c:numRef>
              <c:f>Лист1!$B$101:$C$101</c:f>
              <c:numCache>
                <c:formatCode>General</c:formatCode>
                <c:ptCount val="2"/>
                <c:pt idx="0">
                  <c:v>55</c:v>
                </c:pt>
                <c:pt idx="1">
                  <c:v>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3132288"/>
        <c:axId val="133133824"/>
        <c:axId val="0"/>
      </c:bar3DChart>
      <c:catAx>
        <c:axId val="133132288"/>
        <c:scaling>
          <c:orientation val="minMax"/>
        </c:scaling>
        <c:delete val="1"/>
        <c:axPos val="b"/>
        <c:majorTickMark val="out"/>
        <c:minorTickMark val="none"/>
        <c:tickLblPos val="nextTo"/>
        <c:crossAx val="133133824"/>
        <c:crosses val="autoZero"/>
        <c:auto val="1"/>
        <c:lblAlgn val="ctr"/>
        <c:lblOffset val="100"/>
        <c:noMultiLvlLbl val="0"/>
      </c:catAx>
      <c:valAx>
        <c:axId val="1331338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31322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 b="1">
              <a:latin typeface="Arno Pro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0.11501</cdr:x>
      <cdr:y>0.9291</cdr:y>
    </cdr:from>
    <cdr:to>
      <cdr:x>0.29612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46448" y="4205064"/>
          <a:ext cx="1490464" cy="320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28670"/>
            <a:ext cx="8208911" cy="5596674"/>
          </a:xfrm>
        </p:spPr>
        <p:txBody>
          <a:bodyPr/>
          <a:lstStyle/>
          <a:p>
            <a:pPr algn="ctr"/>
            <a:r>
              <a:rPr lang="ru-RU" sz="4400" dirty="0" smtClean="0"/>
              <a:t>Отчет </a:t>
            </a:r>
            <a:r>
              <a:rPr lang="ru-RU" sz="4400" smtClean="0"/>
              <a:t>о работе</a:t>
            </a:r>
            <a:r>
              <a:rPr lang="ru-RU" sz="4400" i="1" dirty="0" smtClean="0">
                <a:effectLst/>
              </a:rPr>
              <a:t/>
            </a:r>
            <a:br>
              <a:rPr lang="ru-RU" sz="4400" i="1" dirty="0" smtClean="0">
                <a:effectLst/>
              </a:rPr>
            </a:br>
            <a:r>
              <a:rPr lang="ru-RU" sz="4400" i="1" dirty="0" smtClean="0">
                <a:effectLst/>
              </a:rPr>
              <a:t>МОУ </a:t>
            </a:r>
            <a:r>
              <a:rPr lang="ru-RU" sz="4400" i="1" dirty="0">
                <a:effectLst/>
              </a:rPr>
              <a:t>СОШ № 19 </a:t>
            </a:r>
            <a:r>
              <a:rPr lang="ru-RU" sz="4400" i="1" dirty="0" smtClean="0">
                <a:effectLst/>
              </a:rPr>
              <a:t/>
            </a:r>
            <a:br>
              <a:rPr lang="ru-RU" sz="4400" i="1" dirty="0" smtClean="0">
                <a:effectLst/>
              </a:rPr>
            </a:br>
            <a:r>
              <a:rPr lang="ru-RU" sz="4400" i="1" dirty="0" smtClean="0">
                <a:effectLst/>
              </a:rPr>
              <a:t>г</a:t>
            </a:r>
            <a:r>
              <a:rPr lang="ru-RU" sz="4400" i="1" dirty="0">
                <a:effectLst/>
              </a:rPr>
              <a:t>. Комсомольска-на-Амуре </a:t>
            </a:r>
            <a:r>
              <a:rPr lang="ru-RU" sz="4400" i="1" dirty="0" smtClean="0">
                <a:effectLst/>
              </a:rPr>
              <a:t>по переводу образовательной организации в режим  </a:t>
            </a:r>
            <a:r>
              <a:rPr lang="ru-RU" sz="4400" i="1" dirty="0">
                <a:effectLst/>
              </a:rPr>
              <a:t>«эффективная школа</a:t>
            </a:r>
            <a:r>
              <a:rPr lang="ru-RU" sz="4400" i="1" dirty="0" smtClean="0">
                <a:effectLst/>
              </a:rPr>
              <a:t>»  </a:t>
            </a:r>
            <a:br>
              <a:rPr lang="ru-RU" sz="4400" i="1" dirty="0" smtClean="0">
                <a:effectLst/>
              </a:rPr>
            </a:br>
            <a:r>
              <a:rPr lang="ru-RU" sz="4400" i="1" dirty="0" smtClean="0">
                <a:effectLst/>
              </a:rPr>
              <a:t> 2015-2016 </a:t>
            </a:r>
            <a:r>
              <a:rPr lang="ru-RU" sz="4400" i="1" dirty="0" err="1" smtClean="0">
                <a:effectLst/>
              </a:rPr>
              <a:t>уч.г</a:t>
            </a:r>
            <a:r>
              <a:rPr lang="ru-RU" sz="4400" i="1" dirty="0" smtClean="0">
                <a:effectLst/>
              </a:rPr>
              <a:t>.</a:t>
            </a:r>
            <a:endParaRPr lang="ru-RU" sz="4400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65232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949280"/>
            <a:ext cx="8568951" cy="648072"/>
          </a:xfrm>
        </p:spPr>
        <p:txBody>
          <a:bodyPr/>
          <a:lstStyle/>
          <a:p>
            <a:r>
              <a:rPr lang="ru-RU" sz="4000" dirty="0"/>
              <a:t>Организация горячего питания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352928" cy="5217760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ru-RU" sz="2800" dirty="0"/>
              <a:t>организовано питание за родительскую </a:t>
            </a:r>
            <a:r>
              <a:rPr lang="ru-RU" sz="2800" dirty="0" smtClean="0"/>
              <a:t>плату (40 </a:t>
            </a:r>
            <a:r>
              <a:rPr lang="ru-RU" sz="2800" dirty="0" err="1" smtClean="0"/>
              <a:t>руб-завтрак</a:t>
            </a:r>
            <a:r>
              <a:rPr lang="ru-RU" sz="2800" dirty="0" smtClean="0"/>
              <a:t>, 60 </a:t>
            </a:r>
            <a:r>
              <a:rPr lang="ru-RU" sz="2800" dirty="0" err="1" smtClean="0"/>
              <a:t>руб</a:t>
            </a:r>
            <a:r>
              <a:rPr lang="ru-RU" sz="2800" dirty="0" smtClean="0"/>
              <a:t>- обед)</a:t>
            </a:r>
          </a:p>
          <a:p>
            <a:pPr algn="just">
              <a:defRPr/>
            </a:pPr>
            <a:r>
              <a:rPr lang="ru-RU" sz="2800" dirty="0" smtClean="0"/>
              <a:t>  </a:t>
            </a:r>
            <a:r>
              <a:rPr lang="ru-RU" sz="2800" dirty="0"/>
              <a:t>бесплатное питание для детей из малообеспеченных (статус определяется по показателю среднего дохода на члена семьи, на сентябрь 2016г </a:t>
            </a:r>
            <a:r>
              <a:rPr lang="ru-RU" sz="2800" dirty="0">
                <a:solidFill>
                  <a:schemeClr val="tx1"/>
                </a:solidFill>
              </a:rPr>
              <a:t>-  </a:t>
            </a:r>
            <a:r>
              <a:rPr lang="ru-RU" sz="2800" dirty="0" smtClean="0">
                <a:solidFill>
                  <a:schemeClr val="tx1"/>
                </a:solidFill>
              </a:rPr>
              <a:t>13.016 </a:t>
            </a:r>
            <a:r>
              <a:rPr lang="ru-RU" sz="2800" dirty="0" smtClean="0"/>
              <a:t>руб.) и </a:t>
            </a:r>
            <a:r>
              <a:rPr lang="ru-RU" sz="2800" dirty="0"/>
              <a:t>многодетных </a:t>
            </a:r>
            <a:r>
              <a:rPr lang="ru-RU" sz="2800" dirty="0" smtClean="0"/>
              <a:t>семей</a:t>
            </a:r>
          </a:p>
          <a:p>
            <a:pPr algn="just">
              <a:defRPr/>
            </a:pPr>
            <a:r>
              <a:rPr lang="ru-RU" sz="2800" dirty="0" smtClean="0"/>
              <a:t>- </a:t>
            </a:r>
            <a:r>
              <a:rPr lang="ru-RU" sz="2800" dirty="0"/>
              <a:t>107 чел. - льготное питание, </a:t>
            </a:r>
            <a:r>
              <a:rPr lang="ru-RU" sz="2800" b="1" dirty="0"/>
              <a:t>79,1%, </a:t>
            </a:r>
            <a:r>
              <a:rPr lang="ru-RU" sz="2800" dirty="0" smtClean="0"/>
              <a:t>; </a:t>
            </a:r>
          </a:p>
          <a:p>
            <a:pPr marL="45720" indent="0" algn="just">
              <a:buNone/>
              <a:defRPr/>
            </a:pPr>
            <a:endParaRPr lang="ru-RU" sz="2800" dirty="0"/>
          </a:p>
          <a:p>
            <a:pPr algn="just">
              <a:defRPr/>
            </a:pPr>
            <a:r>
              <a:rPr lang="ru-RU" sz="2800" dirty="0"/>
              <a:t>Охват горячим </a:t>
            </a:r>
            <a:r>
              <a:rPr lang="ru-RU" sz="2800" dirty="0" smtClean="0"/>
              <a:t>питанием </a:t>
            </a:r>
            <a:r>
              <a:rPr lang="ru-RU" sz="2800" b="1" dirty="0" smtClean="0"/>
              <a:t>всего - 95,6% обучающихся, показатель вырос на 22%;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12117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373216"/>
            <a:ext cx="6512511" cy="1296144"/>
          </a:xfrm>
        </p:spPr>
        <p:txBody>
          <a:bodyPr/>
          <a:lstStyle/>
          <a:p>
            <a:r>
              <a:rPr lang="ru-RU" sz="4000" dirty="0"/>
              <a:t>Информационная доступность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20880" cy="4713704"/>
          </a:xfrm>
        </p:spPr>
        <p:txBody>
          <a:bodyPr/>
          <a:lstStyle/>
          <a:p>
            <a:pPr algn="ctr">
              <a:defRPr/>
            </a:pPr>
            <a:r>
              <a:rPr lang="ru-RU" sz="2800" dirty="0"/>
              <a:t>Адрес сайта  школы    </a:t>
            </a:r>
          </a:p>
          <a:p>
            <a:pPr algn="ctr">
              <a:buNone/>
              <a:defRPr/>
            </a:pPr>
            <a:r>
              <a:rPr lang="en-US" sz="2800" dirty="0" smtClean="0"/>
              <a:t>Kna-s1</a:t>
            </a:r>
            <a:r>
              <a:rPr lang="ru-RU" sz="2800" dirty="0" smtClean="0"/>
              <a:t>9</a:t>
            </a:r>
            <a:r>
              <a:rPr lang="en-US" sz="2800" dirty="0" err="1" smtClean="0"/>
              <a:t>edu</a:t>
            </a:r>
            <a:r>
              <a:rPr lang="ru-RU" sz="2800" dirty="0" smtClean="0"/>
              <a:t>.</a:t>
            </a:r>
            <a:r>
              <a:rPr lang="en-US" sz="2800" dirty="0" smtClean="0"/>
              <a:t>27.ru</a:t>
            </a:r>
            <a:r>
              <a:rPr lang="ru-RU" sz="2800" dirty="0" smtClean="0"/>
              <a:t> </a:t>
            </a:r>
            <a:endParaRPr lang="ru-RU" sz="2800" dirty="0"/>
          </a:p>
          <a:p>
            <a:pPr algn="ctr">
              <a:defRPr/>
            </a:pPr>
            <a:r>
              <a:rPr lang="ru-RU" sz="2800" dirty="0"/>
              <a:t>Работа учащихся в Интернет</a:t>
            </a:r>
          </a:p>
          <a:p>
            <a:pPr algn="ctr">
              <a:defRPr/>
            </a:pPr>
            <a:r>
              <a:rPr lang="ru-RU" sz="2800" dirty="0"/>
              <a:t>Стенды</a:t>
            </a:r>
          </a:p>
          <a:p>
            <a:pPr algn="ctr">
              <a:defRPr/>
            </a:pPr>
            <a:r>
              <a:rPr lang="ru-RU" sz="2800" dirty="0"/>
              <a:t>Часы работы специалистов</a:t>
            </a:r>
          </a:p>
          <a:p>
            <a:pPr algn="ctr">
              <a:defRPr/>
            </a:pPr>
            <a:r>
              <a:rPr lang="ru-RU" sz="2800" dirty="0"/>
              <a:t>Работа Управляющего совета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17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805264"/>
            <a:ext cx="6512511" cy="792088"/>
          </a:xfrm>
        </p:spPr>
        <p:txBody>
          <a:bodyPr/>
          <a:lstStyle/>
          <a:p>
            <a:r>
              <a:rPr lang="ru-RU" sz="3600" dirty="0"/>
              <a:t>Социальная защита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136904" cy="5073744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2400" dirty="0"/>
              <a:t>Определение статуса малоимущая </a:t>
            </a:r>
            <a:r>
              <a:rPr lang="ru-RU" sz="2400" dirty="0" smtClean="0"/>
              <a:t>и многодетная семья</a:t>
            </a:r>
            <a:endParaRPr lang="ru-RU" sz="2400" dirty="0"/>
          </a:p>
          <a:p>
            <a:pPr>
              <a:lnSpc>
                <a:spcPct val="90000"/>
              </a:lnSpc>
              <a:defRPr/>
            </a:pPr>
            <a:r>
              <a:rPr lang="ru-RU" sz="2400" dirty="0"/>
              <a:t>Постановка на бесплатное </a:t>
            </a:r>
            <a:r>
              <a:rPr lang="ru-RU" sz="2400" dirty="0">
                <a:solidFill>
                  <a:schemeClr val="tx1"/>
                </a:solidFill>
              </a:rPr>
              <a:t>питание </a:t>
            </a:r>
            <a:r>
              <a:rPr lang="ru-RU" sz="2400" dirty="0" smtClean="0">
                <a:solidFill>
                  <a:schemeClr val="tx1"/>
                </a:solidFill>
              </a:rPr>
              <a:t>– 107 чел.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tx1"/>
                </a:solidFill>
              </a:rPr>
              <a:t>Оказание материальной </a:t>
            </a:r>
            <a:r>
              <a:rPr lang="ru-RU" sz="2400" dirty="0" smtClean="0">
                <a:solidFill>
                  <a:schemeClr val="tx1"/>
                </a:solidFill>
              </a:rPr>
              <a:t>помощи – 15 человек оформлено документов, 4 получили частичную выплату деньгами, 70 человек вещами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tx1"/>
                </a:solidFill>
              </a:rPr>
              <a:t>Получение бесплатных путёвок в </a:t>
            </a:r>
            <a:r>
              <a:rPr lang="ru-RU" sz="2400" dirty="0" smtClean="0">
                <a:solidFill>
                  <a:schemeClr val="tx1"/>
                </a:solidFill>
              </a:rPr>
              <a:t>лагерь – 147 человек;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tx1"/>
                </a:solidFill>
              </a:rPr>
              <a:t>Доставка учащихся на занятия школьным автобусом из пос. </a:t>
            </a:r>
            <a:r>
              <a:rPr lang="ru-RU" sz="2400" dirty="0" smtClean="0">
                <a:solidFill>
                  <a:schemeClr val="tx1"/>
                </a:solidFill>
              </a:rPr>
              <a:t>Индустриальный (65 чел.)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tx1"/>
                </a:solidFill>
              </a:rPr>
              <a:t>Бесплатный проезд на городском транспорте учащихся классов коррекции ( в </a:t>
            </a:r>
            <a:r>
              <a:rPr lang="ru-RU" sz="2400" dirty="0" smtClean="0">
                <a:solidFill>
                  <a:schemeClr val="tx1"/>
                </a:solidFill>
              </a:rPr>
              <a:t>2015\16г </a:t>
            </a:r>
            <a:r>
              <a:rPr lang="ru-RU" sz="2400" dirty="0">
                <a:solidFill>
                  <a:schemeClr val="tx1"/>
                </a:solidFill>
              </a:rPr>
              <a:t>не оформлялся по причине не предоставления документов родителями)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tx1"/>
                </a:solidFill>
              </a:rPr>
              <a:t>Обучение на дому по медицинским </a:t>
            </a:r>
            <a:r>
              <a:rPr lang="ru-RU" sz="2400" dirty="0" smtClean="0">
                <a:solidFill>
                  <a:schemeClr val="tx1"/>
                </a:solidFill>
              </a:rPr>
              <a:t>показаниям</a:t>
            </a:r>
            <a:r>
              <a:rPr lang="en-US" sz="2400" dirty="0" smtClean="0">
                <a:solidFill>
                  <a:schemeClr val="tx1"/>
                </a:solidFill>
              </a:rPr>
              <a:t> (5 </a:t>
            </a:r>
            <a:r>
              <a:rPr lang="ru-RU" sz="2400" dirty="0" smtClean="0">
                <a:solidFill>
                  <a:schemeClr val="tx1"/>
                </a:solidFill>
              </a:rPr>
              <a:t>человек), в 2016-17 г -3 чел.</a:t>
            </a:r>
          </a:p>
          <a:p>
            <a:pPr>
              <a:lnSpc>
                <a:spcPct val="90000"/>
              </a:lnSpc>
              <a:defRPr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82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877272"/>
            <a:ext cx="6512511" cy="792088"/>
          </a:xfrm>
        </p:spPr>
        <p:txBody>
          <a:bodyPr/>
          <a:lstStyle/>
          <a:p>
            <a:r>
              <a:rPr lang="ru-RU" sz="3200" dirty="0"/>
              <a:t>Работа школьной библиотеки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208912" cy="50737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b="1" dirty="0"/>
              <a:t>Всего</a:t>
            </a:r>
            <a:r>
              <a:rPr lang="ru-RU" sz="3200" dirty="0"/>
              <a:t> закуплено в   </a:t>
            </a:r>
            <a:r>
              <a:rPr lang="ru-RU" sz="3200" dirty="0" smtClean="0"/>
              <a:t>2016 </a:t>
            </a:r>
            <a:r>
              <a:rPr lang="ru-RU" sz="3200" dirty="0" smtClean="0">
                <a:solidFill>
                  <a:schemeClr val="tx1"/>
                </a:solidFill>
              </a:rPr>
              <a:t>году_770_экземпляров  </a:t>
            </a:r>
            <a:r>
              <a:rPr lang="ru-RU" sz="3200" dirty="0">
                <a:solidFill>
                  <a:schemeClr val="tx1"/>
                </a:solidFill>
              </a:rPr>
              <a:t>учебников на сумму </a:t>
            </a:r>
            <a:r>
              <a:rPr lang="ru-RU" sz="3200" dirty="0" smtClean="0">
                <a:solidFill>
                  <a:schemeClr val="tx1"/>
                </a:solidFill>
              </a:rPr>
              <a:t>363 тыс. рублей, </a:t>
            </a:r>
            <a:r>
              <a:rPr lang="ru-RU" sz="3200" dirty="0">
                <a:solidFill>
                  <a:schemeClr val="tx1"/>
                </a:solidFill>
              </a:rPr>
              <a:t>обеспеченность -100%.</a:t>
            </a:r>
          </a:p>
          <a:p>
            <a:pPr>
              <a:defRPr/>
            </a:pPr>
            <a:r>
              <a:rPr lang="ru-RU" sz="3200" dirty="0"/>
              <a:t>Читальный зал с энциклопедиями;</a:t>
            </a:r>
          </a:p>
          <a:p>
            <a:pPr>
              <a:defRPr/>
            </a:pPr>
            <a:r>
              <a:rPr lang="ru-RU" sz="3200" dirty="0"/>
              <a:t>Возможность заниматься на компьютере;</a:t>
            </a:r>
          </a:p>
          <a:p>
            <a:pPr>
              <a:defRPr/>
            </a:pPr>
            <a:r>
              <a:rPr lang="ru-RU" sz="3200" dirty="0" err="1"/>
              <a:t>Медиатека</a:t>
            </a:r>
            <a:r>
              <a:rPr lang="ru-RU" sz="3200" dirty="0"/>
              <a:t> -  202 диска.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60970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5661248"/>
            <a:ext cx="7406208" cy="936104"/>
          </a:xfrm>
        </p:spPr>
        <p:txBody>
          <a:bodyPr/>
          <a:lstStyle/>
          <a:p>
            <a:r>
              <a:rPr lang="ru-RU" sz="2800" dirty="0"/>
              <a:t>Развитие материально- технической базы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8424936" cy="5472608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Средства городского бюджета–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800,00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тыс. руб. (частичный ремонт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кровли,  крыльца, сантехнические работы, замена окон)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Средства краевого бюджета </a:t>
            </a: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240,6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руб.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ноутбук, 2 компьютера,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мультимедийных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проекторов-2, 1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станок),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приобретены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комплекты учебной мебели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классные доски.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800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Привлечено внебюджетных средств финансовых средств (всего) –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73,6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</a:t>
            </a:r>
            <a:r>
              <a:rPr lang="ru-RU" sz="1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    В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том числе: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 платных дополнительных образовательных услуг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5,2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тыс.</a:t>
            </a:r>
            <a:r>
              <a:rPr lang="ru-RU" sz="1800" b="1" u="sng" dirty="0" err="1"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_ (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приобретен принтер);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добровольных пожертвований: родительских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средств -19.250 руб.. 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материалами </a:t>
            </a: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сумму 3326 </a:t>
            </a:r>
            <a:r>
              <a:rPr lang="ru-RU" sz="1800" b="1" u="sng" dirty="0" err="1" smtClean="0"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 ( 9а)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    Средства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спонсоров: - 25,0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руб. от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КнААЗ (принтеры), 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20,8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тыс. рублей –частные лица –жалюзи, материалы для ремонта.</a:t>
            </a:r>
          </a:p>
        </p:txBody>
      </p:sp>
    </p:spTree>
    <p:extLst>
      <p:ext uri="{BB962C8B-B14F-4D97-AF65-F5344CB8AC3E}">
        <p14:creationId xmlns:p14="http://schemas.microsoft.com/office/powerpoint/2010/main" val="1720624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589240"/>
            <a:ext cx="7992887" cy="792088"/>
          </a:xfrm>
        </p:spPr>
        <p:txBody>
          <a:bodyPr/>
          <a:lstStyle/>
          <a:p>
            <a:r>
              <a:rPr lang="ru-RU" sz="3200" dirty="0"/>
              <a:t>Отчёт о получении добровольных пожертвований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496944" cy="5400600"/>
          </a:xfrm>
        </p:spPr>
        <p:txBody>
          <a:bodyPr>
            <a:normAutofit fontScale="55000" lnSpcReduction="20000"/>
          </a:bodyPr>
          <a:lstStyle/>
          <a:p>
            <a:pPr>
              <a:buNone/>
              <a:defRPr/>
            </a:pPr>
            <a:r>
              <a:rPr lang="ru-RU" sz="2900" dirty="0"/>
              <a:t>За </a:t>
            </a:r>
            <a:r>
              <a:rPr lang="ru-RU" sz="2900" dirty="0" smtClean="0"/>
              <a:t>2016 год </a:t>
            </a:r>
            <a:r>
              <a:rPr lang="ru-RU" sz="2900" dirty="0"/>
              <a:t>получено в качестве добровольных пожертвований от:</a:t>
            </a:r>
          </a:p>
          <a:p>
            <a:pPr>
              <a:buNone/>
              <a:defRPr/>
            </a:pPr>
            <a:r>
              <a:rPr lang="ru-RU" sz="2900" dirty="0"/>
              <a:t>  </a:t>
            </a:r>
            <a:r>
              <a:rPr lang="ru-RU" sz="2900" dirty="0" smtClean="0"/>
              <a:t>2а- 2100 руб.</a:t>
            </a:r>
            <a:endParaRPr lang="ru-RU" sz="2900" dirty="0"/>
          </a:p>
          <a:p>
            <a:pPr>
              <a:defRPr/>
            </a:pPr>
            <a:r>
              <a:rPr lang="ru-RU" sz="2900" dirty="0" smtClean="0"/>
              <a:t>2б-1500 </a:t>
            </a:r>
            <a:r>
              <a:rPr lang="ru-RU" sz="2900" dirty="0" err="1"/>
              <a:t>руб</a:t>
            </a:r>
            <a:endParaRPr lang="ru-RU" sz="2900" dirty="0"/>
          </a:p>
          <a:p>
            <a:pPr>
              <a:defRPr/>
            </a:pPr>
            <a:r>
              <a:rPr lang="ru-RU" sz="2900" dirty="0"/>
              <a:t>3а </a:t>
            </a:r>
            <a:r>
              <a:rPr lang="ru-RU" sz="2900" dirty="0" smtClean="0"/>
              <a:t>-2500 </a:t>
            </a:r>
            <a:r>
              <a:rPr lang="ru-RU" sz="2900" dirty="0" err="1"/>
              <a:t>руб</a:t>
            </a:r>
            <a:endParaRPr lang="ru-RU" sz="2900" dirty="0"/>
          </a:p>
          <a:p>
            <a:pPr>
              <a:defRPr/>
            </a:pPr>
            <a:r>
              <a:rPr lang="ru-RU" sz="2900" dirty="0"/>
              <a:t>4а </a:t>
            </a:r>
            <a:r>
              <a:rPr lang="ru-RU" sz="2900" dirty="0" smtClean="0"/>
              <a:t>-1500 руб.</a:t>
            </a:r>
          </a:p>
          <a:p>
            <a:pPr>
              <a:defRPr/>
            </a:pPr>
            <a:r>
              <a:rPr lang="ru-RU" sz="2900" dirty="0" smtClean="0"/>
              <a:t>4б- 1300 руб.</a:t>
            </a:r>
            <a:endParaRPr lang="ru-RU" sz="2900" dirty="0"/>
          </a:p>
          <a:p>
            <a:pPr>
              <a:defRPr/>
            </a:pPr>
            <a:r>
              <a:rPr lang="ru-RU" sz="2900" dirty="0"/>
              <a:t> </a:t>
            </a:r>
            <a:r>
              <a:rPr lang="ru-RU" sz="2900" dirty="0" smtClean="0"/>
              <a:t>5а - 1500 руб.</a:t>
            </a:r>
          </a:p>
          <a:p>
            <a:pPr>
              <a:defRPr/>
            </a:pPr>
            <a:r>
              <a:rPr lang="ru-RU" sz="2900" dirty="0" smtClean="0"/>
              <a:t>5б- 1850 </a:t>
            </a:r>
            <a:r>
              <a:rPr lang="ru-RU" sz="2900" dirty="0" err="1" smtClean="0"/>
              <a:t>руб</a:t>
            </a:r>
            <a:endParaRPr lang="ru-RU" sz="2900" dirty="0" smtClean="0"/>
          </a:p>
          <a:p>
            <a:pPr>
              <a:defRPr/>
            </a:pPr>
            <a:r>
              <a:rPr lang="ru-RU" sz="2900" dirty="0" smtClean="0"/>
              <a:t>5б – 1000 </a:t>
            </a:r>
            <a:r>
              <a:rPr lang="ru-RU" sz="2900" dirty="0" err="1" smtClean="0"/>
              <a:t>руб</a:t>
            </a:r>
            <a:endParaRPr lang="ru-RU" sz="2900" dirty="0" smtClean="0"/>
          </a:p>
          <a:p>
            <a:pPr>
              <a:defRPr/>
            </a:pPr>
            <a:r>
              <a:rPr lang="ru-RU" sz="2900" dirty="0" smtClean="0"/>
              <a:t>7а – 2000 </a:t>
            </a:r>
            <a:r>
              <a:rPr lang="ru-RU" sz="2900" dirty="0" err="1" smtClean="0"/>
              <a:t>руб</a:t>
            </a:r>
            <a:endParaRPr lang="ru-RU" sz="2900" dirty="0" smtClean="0"/>
          </a:p>
          <a:p>
            <a:pPr>
              <a:defRPr/>
            </a:pPr>
            <a:r>
              <a:rPr lang="ru-RU" sz="2900" dirty="0" smtClean="0"/>
              <a:t>8а – 2000 </a:t>
            </a:r>
            <a:r>
              <a:rPr lang="ru-RU" sz="2900" dirty="0" err="1" smtClean="0"/>
              <a:t>руб</a:t>
            </a:r>
            <a:endParaRPr lang="ru-RU" sz="2900" dirty="0" smtClean="0"/>
          </a:p>
          <a:p>
            <a:pPr>
              <a:defRPr/>
            </a:pPr>
            <a:r>
              <a:rPr lang="ru-RU" sz="2900" dirty="0" smtClean="0"/>
              <a:t>8б – 1000 </a:t>
            </a:r>
            <a:r>
              <a:rPr lang="ru-RU" sz="2900" dirty="0" err="1" smtClean="0"/>
              <a:t>руб</a:t>
            </a:r>
            <a:endParaRPr lang="ru-RU" sz="2900" dirty="0" smtClean="0"/>
          </a:p>
          <a:p>
            <a:pPr>
              <a:defRPr/>
            </a:pPr>
            <a:r>
              <a:rPr lang="ru-RU" sz="2900" dirty="0" smtClean="0"/>
              <a:t>9а – 1000 </a:t>
            </a:r>
            <a:r>
              <a:rPr lang="ru-RU" sz="2900" dirty="0" err="1" smtClean="0"/>
              <a:t>руб</a:t>
            </a:r>
            <a:endParaRPr lang="ru-RU" sz="2900" dirty="0" smtClean="0"/>
          </a:p>
          <a:p>
            <a:pPr>
              <a:defRPr/>
            </a:pPr>
            <a:endParaRPr lang="ru-RU" sz="2900" dirty="0"/>
          </a:p>
          <a:p>
            <a:pPr marL="45720" indent="0">
              <a:buNone/>
              <a:defRPr/>
            </a:pPr>
            <a:r>
              <a:rPr lang="ru-RU" sz="2900" b="1" dirty="0" smtClean="0"/>
              <a:t>ИТОГО : 19250 рублей, приобретены жалюзи на сумму 20755 руб.</a:t>
            </a:r>
            <a:endParaRPr lang="ru-RU" sz="2900" b="1" dirty="0"/>
          </a:p>
          <a:p>
            <a:pPr>
              <a:defRPr/>
            </a:pPr>
            <a:r>
              <a:rPr lang="ru-RU" sz="2900" dirty="0" smtClean="0"/>
              <a:t>Кроме </a:t>
            </a:r>
            <a:r>
              <a:rPr lang="ru-RU" sz="2900" dirty="0"/>
              <a:t>того родителями </a:t>
            </a:r>
            <a:r>
              <a:rPr lang="ru-RU" sz="2900" dirty="0" smtClean="0"/>
              <a:t>2аб</a:t>
            </a:r>
            <a:r>
              <a:rPr lang="ru-RU" sz="2900" dirty="0"/>
              <a:t>, 3аб, 4аб, </a:t>
            </a:r>
            <a:r>
              <a:rPr lang="ru-RU" sz="2900" dirty="0" smtClean="0"/>
              <a:t>5абв, </a:t>
            </a:r>
            <a:r>
              <a:rPr lang="ru-RU" sz="2900" dirty="0"/>
              <a:t>6аб, </a:t>
            </a:r>
            <a:r>
              <a:rPr lang="ru-RU" sz="2900" dirty="0" smtClean="0"/>
              <a:t>7а, 8аб 9а, 11а классов </a:t>
            </a:r>
            <a:r>
              <a:rPr lang="ru-RU" sz="2900" dirty="0"/>
              <a:t>выполнен ремонт кабинетов на собственные </a:t>
            </a:r>
            <a:r>
              <a:rPr lang="ru-RU" sz="2900" dirty="0" smtClean="0"/>
              <a:t>средства и собственными силами</a:t>
            </a:r>
            <a:endParaRPr 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803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5589240"/>
            <a:ext cx="6512511" cy="1143000"/>
          </a:xfrm>
        </p:spPr>
        <p:txBody>
          <a:bodyPr/>
          <a:lstStyle/>
          <a:p>
            <a:r>
              <a:rPr lang="ru-RU" sz="4000" dirty="0"/>
              <a:t>ИННОВАЦИОННЫЕ ПРОЦЕССЫ В ШКОЛЕ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496944" cy="5400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Компьютерные технологии на уроках</a:t>
            </a: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Введение ФГОС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1-6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классах</a:t>
            </a: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Открытие классов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различной направленности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Создание электронного пакета документов административной и диагностической деятельности.</a:t>
            </a: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Внедрение технологии формирующего оценивания.</a:t>
            </a: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Проектные методы обучения</a:t>
            </a: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УМК «Школа 2000…2100».</a:t>
            </a: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Введение электронных дневников</a:t>
            </a: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Изучение робототехники</a:t>
            </a: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Дистанционное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</a:p>
          <a:p>
            <a:pPr>
              <a:defRPr/>
            </a:pP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Участие в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городской программе 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«Образование для жизни, образование для будущего»  через реализацию плана сетевого взаимодействия с ВУЗами и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СУЗами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города ( проект «Каникулярная школа» для учащихся 5-10-х классов при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КнАГТУ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АмГПГУ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ПЛ-2, работа в лабораториях ВУЗов, посещение мероприятий по планам взаимодействия)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80235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214290"/>
            <a:ext cx="6000792" cy="285752"/>
          </a:xfrm>
        </p:spPr>
        <p:txBody>
          <a:bodyPr/>
          <a:lstStyle/>
          <a:p>
            <a:r>
              <a:rPr lang="ru-RU" sz="2800" dirty="0" smtClean="0"/>
              <a:t>мониторинг</a:t>
            </a:r>
            <a:endParaRPr lang="ru-RU" sz="28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0825" y="-638966"/>
            <a:ext cx="8713663" cy="750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Аспект изучения: создание условий для развития личности воспитанника.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Цель: </a:t>
            </a:r>
            <a:r>
              <a:rPr lang="ru-RU" sz="1400" b="1" dirty="0" smtClean="0">
                <a:latin typeface="Arial" pitchFamily="34" charset="0"/>
                <a:ea typeface="Times New Roman" pitchFamily="18" charset="0"/>
              </a:rPr>
              <a:t>изучить взаимосвязь профессионализма педагогов и  результаты подготовки обучающихся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Показатель: уровень квалификации, образовательный уровень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педработников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ea typeface="Times New Roman" pitchFamily="18" charset="0"/>
            </a:endParaRPr>
          </a:p>
          <a:p>
            <a:pPr algn="just"/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Вывод: </a:t>
            </a:r>
            <a:r>
              <a:rPr lang="ru-RU" sz="1400" b="1" dirty="0"/>
              <a:t>по итогам </a:t>
            </a:r>
            <a:r>
              <a:rPr lang="ru-RU" sz="1400" b="1" dirty="0" smtClean="0"/>
              <a:t>2015-2016 </a:t>
            </a:r>
            <a:r>
              <a:rPr lang="ru-RU" sz="1400" b="1" dirty="0" err="1" smtClean="0"/>
              <a:t>уч.года</a:t>
            </a:r>
            <a:r>
              <a:rPr lang="ru-RU" sz="1400" b="1" dirty="0" smtClean="0"/>
              <a:t> число </a:t>
            </a:r>
            <a:r>
              <a:rPr lang="ru-RU" sz="1400" b="1" dirty="0"/>
              <a:t>педагогических </a:t>
            </a:r>
            <a:r>
              <a:rPr lang="ru-RU" sz="1400" b="1" dirty="0" smtClean="0"/>
              <a:t>работников, </a:t>
            </a:r>
            <a:r>
              <a:rPr lang="ru-RU" sz="1400" b="1" dirty="0"/>
              <a:t>аттестованных </a:t>
            </a:r>
            <a:r>
              <a:rPr lang="ru-RU" sz="1400" b="1" dirty="0" smtClean="0"/>
              <a:t>на ВКК не изменилось, </a:t>
            </a:r>
            <a:r>
              <a:rPr lang="ru-RU" sz="1400" b="1" dirty="0"/>
              <a:t>на 1 </a:t>
            </a:r>
            <a:r>
              <a:rPr lang="ru-RU" sz="1400" b="1" dirty="0" smtClean="0"/>
              <a:t>КК- </a:t>
            </a:r>
            <a:r>
              <a:rPr lang="ru-RU" sz="1400" b="1" dirty="0"/>
              <a:t>увеличилось на 8</a:t>
            </a:r>
            <a:r>
              <a:rPr lang="ru-RU" sz="1400" b="1" dirty="0" smtClean="0"/>
              <a:t>,2% за счёт аттестации на 1КК впервые; </a:t>
            </a:r>
            <a:r>
              <a:rPr lang="ru-RU" sz="1400" b="1" dirty="0"/>
              <a:t>число аттестованных на соответствие занимаемой должности увеличилось на  </a:t>
            </a:r>
            <a:r>
              <a:rPr lang="ru-RU" sz="1400" b="1" dirty="0" smtClean="0"/>
              <a:t>22,7% в связи с переаттестацией со 2КК и аттестацией после 2-х лет работы, общее число не  аттестованных снизилось </a:t>
            </a:r>
            <a:r>
              <a:rPr lang="ru-RU" sz="1400" b="1" dirty="0"/>
              <a:t>на </a:t>
            </a:r>
            <a:r>
              <a:rPr lang="ru-RU" sz="1400" b="1" dirty="0" smtClean="0"/>
              <a:t>17,4%  </a:t>
            </a:r>
            <a:r>
              <a:rPr lang="ru-RU" sz="1400" b="1" dirty="0"/>
              <a:t>Не </a:t>
            </a:r>
            <a:r>
              <a:rPr lang="ru-RU" sz="1400" b="1" dirty="0" smtClean="0"/>
              <a:t>аттестованы 9, т.к. </a:t>
            </a:r>
            <a:r>
              <a:rPr lang="ru-RU" sz="1400" b="1" dirty="0"/>
              <a:t>не подлежат аттестации (работают в должности менее 2 лет</a:t>
            </a:r>
            <a:r>
              <a:rPr lang="ru-RU" sz="1400" b="1" dirty="0" smtClean="0"/>
              <a:t>) . </a:t>
            </a:r>
            <a:r>
              <a:rPr lang="ru-RU" sz="1400" b="1" dirty="0"/>
              <a:t>В </a:t>
            </a:r>
            <a:r>
              <a:rPr lang="ru-RU" sz="1400" b="1" dirty="0" smtClean="0"/>
              <a:t>2016-2017 </a:t>
            </a:r>
            <a:r>
              <a:rPr lang="ru-RU" sz="1400" b="1" dirty="0"/>
              <a:t>учебном году планируется аттестация </a:t>
            </a:r>
            <a:r>
              <a:rPr lang="ru-RU" sz="1400" b="1" dirty="0" smtClean="0"/>
              <a:t>3 педагогических работников на 1КК. Доля аттестованных педагогов составляет 68,9%, что выше 2014г на 17,4%. </a:t>
            </a:r>
          </a:p>
          <a:p>
            <a:pPr algn="just"/>
            <a:r>
              <a:rPr lang="ru-RU" sz="1400" b="1" dirty="0" smtClean="0"/>
              <a:t>Образовательный уровень остался на прежнем уровне.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51147024"/>
              </p:ext>
            </p:extLst>
          </p:nvPr>
        </p:nvGraphicFramePr>
        <p:xfrm>
          <a:off x="250825" y="1826459"/>
          <a:ext cx="8713660" cy="2910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1587"/>
                <a:gridCol w="742955"/>
                <a:gridCol w="627148"/>
                <a:gridCol w="817545"/>
                <a:gridCol w="754657"/>
                <a:gridCol w="754657"/>
                <a:gridCol w="754657"/>
                <a:gridCol w="694153"/>
                <a:gridCol w="792088"/>
                <a:gridCol w="936104"/>
                <a:gridCol w="1008109"/>
              </a:tblGrid>
              <a:tr h="57458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Уч. год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Сроки проведения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педагогических работников 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Уровень квалификации  (чел.)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Образовательный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уровень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5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Высшая категория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Первая категория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Вторая категория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СЗД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аттестованы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Всего аттестовано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высшее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Среднее </a:t>
                      </a:r>
                      <a:r>
                        <a:rPr lang="ru-RU" sz="1200" dirty="0" err="1" smtClean="0">
                          <a:effectLst/>
                        </a:rPr>
                        <a:t>проф-ное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</a:tr>
              <a:tr h="758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2014-2015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сентября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33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1/3%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3/9%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8/24,2%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5/15,2%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16/48,5</a:t>
                      </a:r>
                      <a:r>
                        <a:rPr lang="ru-RU" sz="140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17/51,5%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32/97%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1/3%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</a:tr>
              <a:tr h="646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2015-2016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 мая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1/3,4%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5/17.2%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------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14/37,9%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/31,1%</a:t>
                      </a:r>
                      <a:endParaRPr lang="ru-RU" sz="14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20/68,9%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28/96,6%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1/3,4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70" marR="4047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6159062"/>
            <a:ext cx="3528392" cy="510297"/>
          </a:xfrm>
        </p:spPr>
        <p:txBody>
          <a:bodyPr/>
          <a:lstStyle/>
          <a:p>
            <a:r>
              <a:rPr lang="ru-RU" sz="3200" dirty="0" smtClean="0"/>
              <a:t>мониторинг</a:t>
            </a:r>
            <a:endParaRPr lang="ru-RU" sz="3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-658188"/>
            <a:ext cx="8856984" cy="689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Times New Roman" pitchFamily="18" charset="0"/>
              </a:rPr>
              <a:t>Показатель</a:t>
            </a:r>
            <a:r>
              <a:rPr lang="ru-RU" b="1" dirty="0">
                <a:latin typeface="Arial" pitchFamily="34" charset="0"/>
                <a:ea typeface="Times New Roman" pitchFamily="18" charset="0"/>
              </a:rPr>
              <a:t>: повышение квалификации </a:t>
            </a:r>
            <a:r>
              <a:rPr lang="ru-RU" b="1" dirty="0" err="1">
                <a:latin typeface="Arial" pitchFamily="34" charset="0"/>
                <a:ea typeface="Times New Roman" pitchFamily="18" charset="0"/>
              </a:rPr>
              <a:t>педработников</a:t>
            </a:r>
            <a:r>
              <a:rPr lang="ru-RU" b="1" dirty="0" smtClean="0">
                <a:latin typeface="Arial" pitchFamily="34" charset="0"/>
                <a:ea typeface="Times New Roman" pitchFamily="18" charset="0"/>
              </a:rPr>
              <a:t>.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Вывод: </a:t>
            </a:r>
            <a:r>
              <a:rPr lang="ru-RU" sz="1600" b="1" dirty="0"/>
              <a:t>по итогам </a:t>
            </a:r>
            <a:r>
              <a:rPr lang="ru-RU" sz="1600" b="1" dirty="0" smtClean="0"/>
              <a:t>2015-2016 учебного </a:t>
            </a:r>
            <a:r>
              <a:rPr lang="ru-RU" sz="1600" b="1" dirty="0"/>
              <a:t>года  количество педагогических работников, не имеющих действующей курсовой подготовки в процентном соотношении уменьшилось на </a:t>
            </a:r>
            <a:r>
              <a:rPr lang="ru-RU" sz="1600" b="1" dirty="0" smtClean="0"/>
              <a:t>0,8%. </a:t>
            </a:r>
            <a:r>
              <a:rPr lang="ru-RU" sz="1600" b="1" dirty="0"/>
              <a:t>План по курсовой подготовке на </a:t>
            </a:r>
            <a:r>
              <a:rPr lang="ru-RU" sz="1600" b="1" dirty="0" smtClean="0"/>
              <a:t>2015-2016 </a:t>
            </a:r>
            <a:r>
              <a:rPr lang="ru-RU" sz="1600" b="1" dirty="0" err="1"/>
              <a:t>уч.г</a:t>
            </a:r>
            <a:r>
              <a:rPr lang="ru-RU" sz="1600" b="1" dirty="0"/>
              <a:t>. выполнен в </a:t>
            </a:r>
            <a:r>
              <a:rPr lang="ru-RU" sz="1600" b="1" dirty="0" smtClean="0"/>
              <a:t>не в полном </a:t>
            </a:r>
            <a:r>
              <a:rPr lang="ru-RU" sz="1600" b="1" dirty="0"/>
              <a:t>объёме </a:t>
            </a:r>
            <a:r>
              <a:rPr lang="ru-RU" sz="1600" b="1" dirty="0" smtClean="0"/>
              <a:t>.</a:t>
            </a:r>
            <a:r>
              <a:rPr lang="ru-RU" sz="1600" dirty="0"/>
              <a:t> 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529333"/>
              </p:ext>
            </p:extLst>
          </p:nvPr>
        </p:nvGraphicFramePr>
        <p:xfrm>
          <a:off x="287524" y="980727"/>
          <a:ext cx="8316923" cy="40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4868"/>
                <a:gridCol w="961948"/>
                <a:gridCol w="770809"/>
                <a:gridCol w="1294982"/>
                <a:gridCol w="2263567"/>
                <a:gridCol w="987397"/>
                <a:gridCol w="1063352"/>
              </a:tblGrid>
              <a:tr h="6539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Уч. год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Сроки проведения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 педагогических работников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</a:rPr>
                        <a:t>Повышение  квалификации</a:t>
                      </a:r>
                      <a:endParaRPr lang="ru-RU" sz="3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3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Имеют действующую курсовую подготовку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имеют действующую курсовую </a:t>
                      </a:r>
                      <a:r>
                        <a:rPr lang="ru-RU" sz="1400" dirty="0" smtClean="0">
                          <a:effectLst/>
                        </a:rPr>
                        <a:t>подготовку (КП)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План </a:t>
                      </a:r>
                      <a:r>
                        <a:rPr lang="ru-RU" sz="1400" dirty="0" smtClean="0">
                          <a:effectLst/>
                        </a:rPr>
                        <a:t>КП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Факт выполнения плана КП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</a:tr>
              <a:tr h="9426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2014-2015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Сентябрь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27/82%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6/ 18%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</a:t>
                      </a:r>
                      <a:r>
                        <a:rPr lang="ru-RU" sz="1200" dirty="0" smtClean="0">
                          <a:effectLst/>
                        </a:rPr>
                        <a:t>2 </a:t>
                      </a:r>
                      <a:r>
                        <a:rPr lang="ru-RU" sz="1200" dirty="0">
                          <a:effectLst/>
                        </a:rPr>
                        <a:t>– м/с, </a:t>
                      </a:r>
                      <a:r>
                        <a:rPr lang="ru-RU" sz="1200" dirty="0" smtClean="0">
                          <a:effectLst/>
                        </a:rPr>
                        <a:t>4 </a:t>
                      </a:r>
                      <a:r>
                        <a:rPr lang="ru-RU" sz="1200" dirty="0">
                          <a:effectLst/>
                        </a:rPr>
                        <a:t>– </a:t>
                      </a:r>
                      <a:r>
                        <a:rPr lang="ru-RU" sz="1200" dirty="0" smtClean="0">
                          <a:effectLst/>
                        </a:rPr>
                        <a:t>работают менее года)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 7/100%</a:t>
                      </a:r>
                      <a:endParaRPr lang="ru-RU" sz="14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</a:tr>
              <a:tr h="740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июнь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27/87,1%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4/12,9% </a:t>
                      </a:r>
                      <a:r>
                        <a:rPr lang="ru-RU" sz="1400" dirty="0" smtClean="0">
                          <a:effectLst/>
                        </a:rPr>
                        <a:t>(</a:t>
                      </a:r>
                      <a:r>
                        <a:rPr lang="ru-RU" sz="1200" dirty="0" smtClean="0">
                          <a:effectLst/>
                        </a:rPr>
                        <a:t>2 – м/с, 2 – работают менее года)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15/100%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</a:tr>
              <a:tr h="740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2015-2016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май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24/82,7%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5/17,2% </a:t>
                      </a:r>
                      <a:r>
                        <a:rPr lang="ru-RU" sz="1400" dirty="0" smtClean="0">
                          <a:effectLst/>
                        </a:rPr>
                        <a:t>(2 – м/с, 3 – работают менее года)</a:t>
                      </a:r>
                      <a:endParaRPr lang="ru-RU" sz="14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6/100%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576" marR="1857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58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6309320"/>
            <a:ext cx="4464496" cy="360040"/>
          </a:xfrm>
        </p:spPr>
        <p:txBody>
          <a:bodyPr/>
          <a:lstStyle/>
          <a:p>
            <a:r>
              <a:rPr lang="ru-RU" sz="3200" dirty="0"/>
              <a:t>мониторинг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208912" cy="5505792"/>
          </a:xfrm>
        </p:spPr>
        <p:txBody>
          <a:bodyPr/>
          <a:lstStyle/>
          <a:p>
            <a:pPr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b="1" dirty="0">
                <a:solidFill>
                  <a:schemeClr val="tx2"/>
                </a:solidFill>
                <a:latin typeface="Arial" pitchFamily="34" charset="0"/>
                <a:ea typeface="Times New Roman" pitchFamily="18" charset="0"/>
              </a:rPr>
              <a:t>Показатель: публикации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</a:rPr>
              <a:t> методических  продуктов педагогами.</a:t>
            </a:r>
          </a:p>
          <a:p>
            <a:pPr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400" b="1" dirty="0" smtClean="0">
              <a:solidFill>
                <a:schemeClr val="tx2"/>
              </a:solidFill>
              <a:latin typeface="Arial" pitchFamily="34" charset="0"/>
              <a:ea typeface="Times New Roman" pitchFamily="18" charset="0"/>
            </a:endParaRP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2"/>
                </a:solidFill>
              </a:rPr>
              <a:t>2013-2014г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</a:rPr>
              <a:t>- 5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</a:rPr>
              <a:t>публикаций</a:t>
            </a: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2"/>
                </a:solidFill>
              </a:rPr>
              <a:t>2014-2015г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</a:rPr>
              <a:t>– 44 публикации</a:t>
            </a: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2"/>
                </a:solidFill>
              </a:rPr>
              <a:t>2015-2016г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</a:rPr>
              <a:t>– 26 публикаций</a:t>
            </a:r>
            <a:endParaRPr lang="ru-RU" sz="2400" b="1" dirty="0">
              <a:solidFill>
                <a:schemeClr val="tx2"/>
              </a:solidFill>
              <a:latin typeface="Arial" pitchFamily="34" charset="0"/>
              <a:ea typeface="Times New Roman" pitchFamily="18" charset="0"/>
            </a:endParaRPr>
          </a:p>
          <a:p>
            <a:pPr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400" b="1" dirty="0" smtClean="0">
              <a:solidFill>
                <a:schemeClr val="tx2"/>
              </a:solidFill>
            </a:endParaRPr>
          </a:p>
          <a:p>
            <a:pPr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400" b="1" dirty="0">
              <a:solidFill>
                <a:schemeClr val="tx2"/>
              </a:solidFill>
            </a:endParaRPr>
          </a:p>
          <a:p>
            <a:pPr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Вывод</a:t>
            </a:r>
            <a:r>
              <a:rPr lang="ru-RU" sz="2400" b="1" dirty="0">
                <a:solidFill>
                  <a:schemeClr val="tx2"/>
                </a:solidFill>
              </a:rPr>
              <a:t>: по итогам </a:t>
            </a:r>
            <a:r>
              <a:rPr lang="ru-RU" sz="2400" b="1" dirty="0" smtClean="0">
                <a:solidFill>
                  <a:schemeClr val="tx2"/>
                </a:solidFill>
              </a:rPr>
              <a:t>2015-2016 </a:t>
            </a:r>
            <a:r>
              <a:rPr lang="ru-RU" sz="2400" b="1" dirty="0">
                <a:solidFill>
                  <a:schemeClr val="tx2"/>
                </a:solidFill>
              </a:rPr>
              <a:t>учебного года активность педагогических работников в работе по данному направлению </a:t>
            </a:r>
            <a:r>
              <a:rPr lang="ru-RU" sz="2400" b="1" dirty="0" smtClean="0">
                <a:solidFill>
                  <a:schemeClr val="tx2"/>
                </a:solidFill>
              </a:rPr>
              <a:t>повысилась, в сравнении с 2013-2014г в 5 раз.</a:t>
            </a:r>
            <a:endParaRPr lang="ru-RU" sz="2400" dirty="0">
              <a:solidFill>
                <a:schemeClr val="tx2"/>
              </a:solidFill>
            </a:endParaRP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endParaRPr lang="ru-RU" sz="2400" b="1" dirty="0">
              <a:solidFill>
                <a:schemeClr val="tx2"/>
              </a:solidFill>
              <a:latin typeface="Arial" pitchFamily="34" charset="0"/>
              <a:ea typeface="Times New Roman" pitchFamily="18" charset="0"/>
            </a:endParaRP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Arial" pitchFamily="34" charset="0"/>
              <a:ea typeface="Times New Roman" pitchFamily="18" charset="0"/>
            </a:endParaRP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endParaRPr lang="ru-RU" sz="2400" b="1" dirty="0">
              <a:latin typeface="Arial" pitchFamily="34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4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949280"/>
            <a:ext cx="6512511" cy="720080"/>
          </a:xfrm>
        </p:spPr>
        <p:txBody>
          <a:bodyPr/>
          <a:lstStyle/>
          <a:p>
            <a:r>
              <a:rPr lang="ru-RU" dirty="0" smtClean="0"/>
              <a:t>ЦЕЛЬ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208912" cy="4857720"/>
          </a:xfrm>
        </p:spPr>
        <p:txBody>
          <a:bodyPr>
            <a:normAutofit lnSpcReduction="10000"/>
          </a:bodyPr>
          <a:lstStyle/>
          <a:p>
            <a:r>
              <a:rPr lang="ru-RU" sz="3800" b="1" i="1" dirty="0"/>
              <a:t>«Повышение образовательных результатов через создание </a:t>
            </a:r>
            <a:r>
              <a:rPr lang="ru-RU" sz="3800" b="1" i="1" u="sng" dirty="0"/>
              <a:t>эффективного образовательного пространства</a:t>
            </a:r>
            <a:r>
              <a:rPr lang="ru-RU" sz="3800" b="1" i="1" dirty="0"/>
              <a:t>, которое позволит обеспечить </a:t>
            </a:r>
            <a:r>
              <a:rPr lang="ru-RU" sz="3800" b="1" i="1" u="sng" dirty="0"/>
              <a:t>личностный рост всех </a:t>
            </a:r>
            <a:r>
              <a:rPr lang="ru-RU" sz="3800" b="1" i="1" dirty="0" smtClean="0"/>
              <a:t>участников образовательного деятельности»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27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589240"/>
            <a:ext cx="8280920" cy="936104"/>
          </a:xfrm>
        </p:spPr>
        <p:txBody>
          <a:bodyPr/>
          <a:lstStyle/>
          <a:p>
            <a:r>
              <a:rPr lang="ru-RU" sz="2000" dirty="0" smtClean="0"/>
              <a:t>Выводы: в сравнении с 2014 годом показатель качества знаний вырос на 1,1 % при сохранении 100% успеваемости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064896" cy="144016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Аспект изучения: </a:t>
            </a:r>
            <a:r>
              <a:rPr lang="ru-RU" sz="1800" b="1" dirty="0" err="1" smtClean="0"/>
              <a:t>сформированность</a:t>
            </a:r>
            <a:r>
              <a:rPr lang="ru-RU" sz="1800" b="1" dirty="0" smtClean="0"/>
              <a:t> познавательного и творческого потенциала личности</a:t>
            </a:r>
          </a:p>
          <a:p>
            <a:r>
              <a:rPr lang="ru-RU" sz="1800" b="1" dirty="0" smtClean="0"/>
              <a:t>Цель: изучить познавательную мотивацию обучающихся</a:t>
            </a:r>
          </a:p>
          <a:p>
            <a:r>
              <a:rPr lang="ru-RU" sz="1800" b="1" dirty="0" smtClean="0"/>
              <a:t>Показатели: качество знаний, уровень обученности по итогам учебного года</a:t>
            </a:r>
            <a:endParaRPr lang="ru-RU" sz="18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166036"/>
              </p:ext>
            </p:extLst>
          </p:nvPr>
        </p:nvGraphicFramePr>
        <p:xfrm>
          <a:off x="467544" y="2143116"/>
          <a:ext cx="8424936" cy="344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64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5949280"/>
            <a:ext cx="3949824" cy="432048"/>
          </a:xfrm>
        </p:spPr>
        <p:txBody>
          <a:bodyPr/>
          <a:lstStyle/>
          <a:p>
            <a:r>
              <a:rPr lang="ru-RU" dirty="0" smtClean="0"/>
              <a:t>мониторинг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5720" y="357166"/>
            <a:ext cx="8643998" cy="5808138"/>
          </a:xfrm>
        </p:spPr>
        <p:txBody>
          <a:bodyPr>
            <a:normAutofit fontScale="55000" lnSpcReduction="20000"/>
          </a:bodyPr>
          <a:lstStyle/>
          <a:p>
            <a:r>
              <a:rPr lang="ru-RU" sz="2900" b="1" dirty="0"/>
              <a:t>Показатель: </a:t>
            </a:r>
            <a:r>
              <a:rPr lang="ru-RU" sz="2900" b="1" dirty="0" smtClean="0"/>
              <a:t>результативность участия учащихся в олимпиадах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b="1" dirty="0" smtClean="0"/>
          </a:p>
          <a:p>
            <a:pPr marL="45720" indent="0">
              <a:buNone/>
            </a:pPr>
            <a:endParaRPr lang="ru-RU" b="1" dirty="0" smtClean="0"/>
          </a:p>
          <a:p>
            <a:pPr marL="45720" indent="0">
              <a:buNone/>
            </a:pPr>
            <a:endParaRPr lang="ru-RU" b="1" dirty="0"/>
          </a:p>
          <a:p>
            <a:pPr marL="45720" indent="0">
              <a:buNone/>
            </a:pPr>
            <a:endParaRPr lang="ru-RU" b="1" dirty="0" smtClean="0"/>
          </a:p>
          <a:p>
            <a:pPr marL="45720" indent="0">
              <a:buNone/>
            </a:pPr>
            <a:endParaRPr lang="ru-RU" b="1" dirty="0"/>
          </a:p>
          <a:p>
            <a:pPr marL="45720" indent="0">
              <a:buNone/>
            </a:pPr>
            <a:endParaRPr lang="ru-RU" b="1" dirty="0" smtClean="0"/>
          </a:p>
          <a:p>
            <a:pPr marL="45720" indent="0">
              <a:buNone/>
            </a:pPr>
            <a:endParaRPr lang="ru-RU" b="1" dirty="0" smtClean="0"/>
          </a:p>
          <a:p>
            <a:pPr marL="45720" indent="0">
              <a:buNone/>
            </a:pPr>
            <a:endParaRPr lang="ru-RU" b="1" dirty="0"/>
          </a:p>
          <a:p>
            <a:pPr marL="45720" indent="0">
              <a:buNone/>
            </a:pPr>
            <a:r>
              <a:rPr lang="ru-RU" sz="2900" b="1" dirty="0" smtClean="0"/>
              <a:t>Вывод</a:t>
            </a:r>
            <a:r>
              <a:rPr lang="ru-RU" sz="2900" b="1" dirty="0"/>
              <a:t>: по сравнению с </a:t>
            </a:r>
            <a:r>
              <a:rPr lang="ru-RU" sz="2900" b="1" dirty="0" smtClean="0"/>
              <a:t>2014 годом</a:t>
            </a:r>
            <a:r>
              <a:rPr lang="ru-RU" sz="2900" b="1" dirty="0"/>
              <a:t>, показатели </a:t>
            </a:r>
            <a:r>
              <a:rPr lang="ru-RU" sz="2900" b="1" dirty="0" smtClean="0"/>
              <a:t>результативности </a:t>
            </a:r>
            <a:r>
              <a:rPr lang="ru-RU" sz="2900" b="1" dirty="0"/>
              <a:t>участия </a:t>
            </a:r>
            <a:r>
              <a:rPr lang="ru-RU" sz="2900" b="1" dirty="0" smtClean="0"/>
              <a:t>и количества участников в муниципальном этапе </a:t>
            </a:r>
            <a:r>
              <a:rPr lang="ru-RU" sz="2900" b="1" dirty="0"/>
              <a:t>олимпиады 2016г </a:t>
            </a:r>
            <a:r>
              <a:rPr lang="ru-RU" sz="2900" b="1" dirty="0" smtClean="0"/>
              <a:t>выше.</a:t>
            </a:r>
            <a:endParaRPr lang="ru-RU" sz="2900" dirty="0"/>
          </a:p>
          <a:p>
            <a:pPr marL="45720" indent="0">
              <a:buNone/>
            </a:pPr>
            <a:r>
              <a:rPr lang="ru-RU" sz="2900" dirty="0"/>
              <a:t> </a:t>
            </a:r>
          </a:p>
          <a:p>
            <a:endParaRPr lang="ru-RU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66609"/>
              </p:ext>
            </p:extLst>
          </p:nvPr>
        </p:nvGraphicFramePr>
        <p:xfrm>
          <a:off x="714347" y="836713"/>
          <a:ext cx="7674077" cy="3361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81"/>
                <a:gridCol w="2232248"/>
                <a:gridCol w="2016224"/>
                <a:gridCol w="2016224"/>
              </a:tblGrid>
              <a:tr h="1296143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Учебный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 призёров</a:t>
                      </a:r>
                      <a:r>
                        <a:rPr lang="ru-RU" baseline="0" dirty="0" smtClean="0"/>
                        <a:t> /победителей </a:t>
                      </a:r>
                      <a:r>
                        <a:rPr lang="ru-RU" dirty="0" smtClean="0"/>
                        <a:t>школьного</a:t>
                      </a:r>
                      <a:r>
                        <a:rPr lang="ru-RU" baseline="0" dirty="0" smtClean="0"/>
                        <a:t> этапа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участников муниципального этапа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призёров</a:t>
                      </a:r>
                      <a:r>
                        <a:rPr lang="ru-RU" baseline="0" dirty="0" smtClean="0"/>
                        <a:t> муниципального этапа</a:t>
                      </a:r>
                      <a:endParaRPr lang="ru-RU" dirty="0"/>
                    </a:p>
                  </a:txBody>
                  <a:tcPr/>
                </a:tc>
              </a:tr>
              <a:tr h="617883">
                <a:tc>
                  <a:txBody>
                    <a:bodyPr/>
                    <a:lstStyle/>
                    <a:p>
                      <a:r>
                        <a:rPr lang="ru-RU" dirty="0" smtClean="0"/>
                        <a:t>2013-2014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14/1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17883">
                <a:tc>
                  <a:txBody>
                    <a:bodyPr/>
                    <a:lstStyle/>
                    <a:p>
                      <a:r>
                        <a:rPr lang="ru-RU" dirty="0" smtClean="0"/>
                        <a:t>2014-2015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19/2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по 4 предметам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по обществознанию</a:t>
                      </a:r>
                      <a:endParaRPr lang="ru-RU" dirty="0"/>
                    </a:p>
                  </a:txBody>
                  <a:tcPr/>
                </a:tc>
              </a:tr>
              <a:tr h="617883">
                <a:tc>
                  <a:txBody>
                    <a:bodyPr/>
                    <a:lstStyle/>
                    <a:p>
                      <a:r>
                        <a:rPr lang="ru-RU" dirty="0" smtClean="0"/>
                        <a:t>2015-2016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21/1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по 6 предметам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по экологии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66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501008"/>
            <a:ext cx="8496944" cy="2520280"/>
          </a:xfrm>
        </p:spPr>
        <p:txBody>
          <a:bodyPr/>
          <a:lstStyle/>
          <a:p>
            <a:pPr algn="just"/>
            <a:r>
              <a:rPr lang="ru-RU" sz="2800" dirty="0" smtClean="0"/>
              <a:t>Количество успевающих на «4» и «5» на уровнях образования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/>
              <a:t>Вывод: в 10 классе количество ударников сохранилось на уровне 2014г, в 1-4, 5-9-х классах имеется тенденция к снижению (в 3-х,7-х, 8-х классах). </a:t>
            </a:r>
            <a:endParaRPr lang="ru-RU" sz="2000" dirty="0"/>
          </a:p>
        </p:txBody>
      </p:sp>
      <p:graphicFrame>
        <p:nvGraphicFramePr>
          <p:cNvPr id="4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98348244"/>
              </p:ext>
            </p:extLst>
          </p:nvPr>
        </p:nvGraphicFramePr>
        <p:xfrm>
          <a:off x="1143000" y="731838"/>
          <a:ext cx="7173416" cy="2409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556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7" y="5072074"/>
            <a:ext cx="7877204" cy="1525278"/>
          </a:xfrm>
        </p:spPr>
        <p:txBody>
          <a:bodyPr/>
          <a:lstStyle/>
          <a:p>
            <a:r>
              <a:rPr lang="ru-RU" sz="1800" dirty="0" smtClean="0"/>
              <a:t>Выводы: активность участия в региональных олимпиадах и конкурсах снизилась, но обучающиеся активней стали участвовать во всероссийских и международных конкурсах 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800" dirty="0" smtClean="0"/>
              <a:t>мониторинг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Творческая активность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862895"/>
              </p:ext>
            </p:extLst>
          </p:nvPr>
        </p:nvGraphicFramePr>
        <p:xfrm>
          <a:off x="395536" y="1142984"/>
          <a:ext cx="8136903" cy="3686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3613"/>
                <a:gridCol w="4083290"/>
              </a:tblGrid>
              <a:tr h="135882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 Доля обучающихся, участвующих в конкурсах, олимпиадах на институциональном (школьном), муниципальном, региональном, всероссийском, международном уровнях (%)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5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2014г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Школьный </a:t>
                      </a:r>
                      <a:r>
                        <a:rPr lang="ru-RU" sz="2000" dirty="0">
                          <a:effectLst/>
                        </a:rPr>
                        <a:t>уровень – 100%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Муниципальный – 100%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Региональный – 27,7%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Всероссийский – 0,6%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Международный - 0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2016г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Школьный </a:t>
                      </a:r>
                      <a:r>
                        <a:rPr lang="ru-RU" sz="2000" dirty="0">
                          <a:effectLst/>
                        </a:rPr>
                        <a:t>уровень – 100%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Муниципальный – 100%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Региональный – 6,1%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Всероссийский – 2,3%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Международный – 0,7%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45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237312"/>
            <a:ext cx="6512511" cy="432048"/>
          </a:xfrm>
        </p:spPr>
        <p:txBody>
          <a:bodyPr/>
          <a:lstStyle/>
          <a:p>
            <a:r>
              <a:rPr lang="ru-RU" sz="2800" dirty="0" smtClean="0"/>
              <a:t>мониторинг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568952" cy="5976664"/>
          </a:xfrm>
        </p:spPr>
        <p:txBody>
          <a:bodyPr>
            <a:normAutofit fontScale="40000" lnSpcReduction="20000"/>
          </a:bodyPr>
          <a:lstStyle/>
          <a:p>
            <a:r>
              <a:rPr lang="ru-RU" sz="5000" b="1" dirty="0"/>
              <a:t>Показатель: результаты </a:t>
            </a:r>
            <a:r>
              <a:rPr lang="ru-RU" sz="5000" b="1" dirty="0" smtClean="0"/>
              <a:t>ГИА</a:t>
            </a:r>
          </a:p>
          <a:p>
            <a:endParaRPr lang="ru-RU" sz="2900" dirty="0"/>
          </a:p>
          <a:p>
            <a:pPr marL="45720" indent="0">
              <a:buNone/>
            </a:pPr>
            <a:endParaRPr lang="ru-RU" sz="2900" dirty="0"/>
          </a:p>
          <a:p>
            <a:pPr marL="45720" indent="0">
              <a:buNone/>
            </a:pPr>
            <a:endParaRPr lang="ru-RU" sz="2900" dirty="0" smtClean="0"/>
          </a:p>
          <a:p>
            <a:pPr marL="45720" indent="0">
              <a:buNone/>
            </a:pPr>
            <a:endParaRPr lang="ru-RU" sz="2900" dirty="0" smtClean="0"/>
          </a:p>
          <a:p>
            <a:endParaRPr lang="ru-RU" sz="2900" dirty="0"/>
          </a:p>
          <a:p>
            <a:endParaRPr lang="ru-RU" sz="2900" dirty="0" smtClean="0"/>
          </a:p>
          <a:p>
            <a:endParaRPr lang="ru-RU" sz="2900" dirty="0"/>
          </a:p>
          <a:p>
            <a:endParaRPr lang="ru-RU" sz="2900" dirty="0" smtClean="0"/>
          </a:p>
          <a:p>
            <a:endParaRPr lang="ru-RU" sz="2900" dirty="0"/>
          </a:p>
          <a:p>
            <a:endParaRPr lang="ru-RU" sz="2900" dirty="0" smtClean="0"/>
          </a:p>
          <a:p>
            <a:endParaRPr lang="ru-RU" sz="2900" dirty="0"/>
          </a:p>
          <a:p>
            <a:endParaRPr lang="ru-RU" sz="2900" dirty="0" smtClean="0"/>
          </a:p>
          <a:p>
            <a:endParaRPr lang="ru-RU" sz="2900" dirty="0" smtClean="0"/>
          </a:p>
          <a:p>
            <a:endParaRPr lang="ru-RU" sz="2900" dirty="0"/>
          </a:p>
          <a:p>
            <a:endParaRPr lang="ru-RU" sz="2900" dirty="0" smtClean="0"/>
          </a:p>
          <a:p>
            <a:endParaRPr lang="ru-RU" sz="2900" dirty="0"/>
          </a:p>
          <a:p>
            <a:pPr marL="45720" indent="0">
              <a:buNone/>
            </a:pPr>
            <a:r>
              <a:rPr lang="ru-RU" sz="4500" b="1" dirty="0"/>
              <a:t>Вывод: </a:t>
            </a:r>
            <a:endParaRPr lang="ru-RU" sz="4500" b="1" dirty="0" smtClean="0"/>
          </a:p>
          <a:p>
            <a:pPr marL="45720" indent="0">
              <a:buNone/>
            </a:pPr>
            <a:r>
              <a:rPr lang="ru-RU" sz="4500" b="1" dirty="0" smtClean="0"/>
              <a:t>успеваемость </a:t>
            </a:r>
            <a:r>
              <a:rPr lang="ru-RU" sz="4500" b="1" dirty="0"/>
              <a:t>по итогам ГИА  составляет 100%, в 9-х </a:t>
            </a:r>
            <a:r>
              <a:rPr lang="ru-RU" sz="4500" b="1" dirty="0" smtClean="0"/>
              <a:t>классах. </a:t>
            </a:r>
          </a:p>
          <a:p>
            <a:pPr marL="45720" indent="0">
              <a:buNone/>
            </a:pPr>
            <a:r>
              <a:rPr lang="ru-RU" sz="4500" b="1" dirty="0" smtClean="0"/>
              <a:t>Качество </a:t>
            </a:r>
            <a:r>
              <a:rPr lang="ru-RU" sz="4500" b="1" dirty="0"/>
              <a:t>знаний по математике за </a:t>
            </a:r>
            <a:r>
              <a:rPr lang="ru-RU" sz="4500" b="1" dirty="0" smtClean="0"/>
              <a:t>2016год снизилось </a:t>
            </a:r>
            <a:r>
              <a:rPr lang="ru-RU" sz="4500" b="1" dirty="0"/>
              <a:t>по сравнению с </a:t>
            </a:r>
            <a:r>
              <a:rPr lang="ru-RU" sz="4500" b="1" dirty="0" smtClean="0"/>
              <a:t>показателями </a:t>
            </a:r>
            <a:r>
              <a:rPr lang="ru-RU" sz="4500" b="1" dirty="0"/>
              <a:t>2014 </a:t>
            </a:r>
            <a:r>
              <a:rPr lang="ru-RU" sz="4500" b="1" dirty="0" smtClean="0"/>
              <a:t>года на 15,7 %,</a:t>
            </a:r>
          </a:p>
          <a:p>
            <a:pPr marL="45720" indent="0">
              <a:buNone/>
            </a:pPr>
            <a:r>
              <a:rPr lang="ru-RU" sz="4500" b="1" dirty="0" smtClean="0"/>
              <a:t>Качество </a:t>
            </a:r>
            <a:r>
              <a:rPr lang="ru-RU" sz="4500" b="1" dirty="0"/>
              <a:t>по русскому </a:t>
            </a:r>
            <a:r>
              <a:rPr lang="ru-RU" sz="4500" b="1" dirty="0" smtClean="0"/>
              <a:t>языку, повысилось </a:t>
            </a:r>
            <a:r>
              <a:rPr lang="ru-RU" sz="4500" b="1" dirty="0"/>
              <a:t>на </a:t>
            </a:r>
            <a:r>
              <a:rPr lang="ru-RU" sz="4500" b="1" dirty="0" smtClean="0"/>
              <a:t>8,6% в </a:t>
            </a:r>
            <a:r>
              <a:rPr lang="ru-RU" sz="4500" b="1" dirty="0"/>
              <a:t>сравнении с </a:t>
            </a:r>
            <a:r>
              <a:rPr lang="ru-RU" sz="4500" b="1" dirty="0" smtClean="0"/>
              <a:t>2014г, </a:t>
            </a:r>
            <a:r>
              <a:rPr lang="ru-RU" sz="4500" b="1" dirty="0"/>
              <a:t>но </a:t>
            </a:r>
            <a:r>
              <a:rPr lang="ru-RU" sz="4500" b="1" dirty="0" smtClean="0"/>
              <a:t>ниже, чем в 2015г на 19,8 % (выпускался один класс спортивной направленности). </a:t>
            </a:r>
            <a:r>
              <a:rPr lang="ru-RU" sz="4500" b="1" dirty="0"/>
              <a:t> </a:t>
            </a:r>
            <a:endParaRPr lang="ru-RU" sz="4500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867627"/>
              </p:ext>
            </p:extLst>
          </p:nvPr>
        </p:nvGraphicFramePr>
        <p:xfrm>
          <a:off x="571470" y="1397000"/>
          <a:ext cx="814393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70"/>
                <a:gridCol w="1428760"/>
                <a:gridCol w="1403389"/>
                <a:gridCol w="1382693"/>
                <a:gridCol w="135732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2013-2014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2014-2015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35,56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57,78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2015-2016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76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3" y="5929330"/>
            <a:ext cx="8606190" cy="740030"/>
          </a:xfrm>
        </p:spPr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</a:rPr>
              <a:t>мониторинг удовлетворенности обучающихся образовательной деятельностью</a:t>
            </a:r>
            <a:endParaRPr lang="ru-RU" sz="2400" dirty="0">
              <a:solidFill>
                <a:schemeClr val="tx2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926020"/>
              </p:ext>
            </p:extLst>
          </p:nvPr>
        </p:nvGraphicFramePr>
        <p:xfrm>
          <a:off x="1331640" y="2357430"/>
          <a:ext cx="6768752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5720" y="214290"/>
            <a:ext cx="8358246" cy="2071702"/>
          </a:xfrm>
        </p:spPr>
        <p:txBody>
          <a:bodyPr>
            <a:normAutofit fontScale="40000" lnSpcReduction="20000"/>
          </a:bodyPr>
          <a:lstStyle/>
          <a:p>
            <a:pPr lvl="0">
              <a:buNone/>
            </a:pPr>
            <a:r>
              <a:rPr lang="ru-RU" sz="5500" b="1" dirty="0" smtClean="0"/>
              <a:t>Аспект: оценка психологического климата в ученическом коллективе</a:t>
            </a:r>
            <a:endParaRPr lang="ru-RU" sz="5500" dirty="0" smtClean="0"/>
          </a:p>
          <a:p>
            <a:pPr>
              <a:buNone/>
            </a:pPr>
            <a:endParaRPr lang="ru-RU" sz="5500" dirty="0" smtClean="0"/>
          </a:p>
          <a:p>
            <a:r>
              <a:rPr lang="ru-RU" sz="5500" b="1" dirty="0" smtClean="0"/>
              <a:t>Цель: и</a:t>
            </a:r>
            <a:r>
              <a:rPr lang="ru-RU" sz="5500" dirty="0" smtClean="0"/>
              <a:t>зучить удовлетворенность учащихся</a:t>
            </a:r>
          </a:p>
          <a:p>
            <a:r>
              <a:rPr lang="ru-RU" sz="5500" dirty="0" smtClean="0"/>
              <a:t>Показатели: Комфортность, защищенность личности, отношение к жизнедеятельности в школе</a:t>
            </a:r>
          </a:p>
          <a:p>
            <a:endParaRPr lang="ru-RU" sz="55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84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286388"/>
            <a:ext cx="7027183" cy="1238956"/>
          </a:xfrm>
        </p:spPr>
        <p:txBody>
          <a:bodyPr/>
          <a:lstStyle/>
          <a:p>
            <a:r>
              <a:rPr lang="ru-RU" sz="2800" dirty="0" smtClean="0"/>
              <a:t>мониторинг степени удовлетворенности родителей  работой ОО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22437779"/>
              </p:ext>
            </p:extLst>
          </p:nvPr>
        </p:nvGraphicFramePr>
        <p:xfrm>
          <a:off x="323528" y="0"/>
          <a:ext cx="8352928" cy="5143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177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373216"/>
            <a:ext cx="7099191" cy="1152128"/>
          </a:xfrm>
        </p:spPr>
        <p:txBody>
          <a:bodyPr/>
          <a:lstStyle/>
          <a:p>
            <a:r>
              <a:rPr lang="ru-RU" sz="3200" dirty="0" smtClean="0"/>
              <a:t>Мониторинг степени удовлетворённости педагогов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90357973"/>
              </p:ext>
            </p:extLst>
          </p:nvPr>
        </p:nvGraphicFramePr>
        <p:xfrm>
          <a:off x="395536" y="731838"/>
          <a:ext cx="8352928" cy="4425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700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717032"/>
            <a:ext cx="8136903" cy="26642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0" dirty="0" smtClean="0">
                <a:latin typeface="Arno Pro" pitchFamily="18" charset="0"/>
              </a:rPr>
              <a:t>2015-2016 2014-2015</a:t>
            </a:r>
            <a:r>
              <a:rPr lang="ru-RU" sz="3200" b="0" dirty="0" smtClean="0">
                <a:latin typeface="Arno Pro" pitchFamily="18" charset="0"/>
              </a:rPr>
              <a:t>     </a:t>
            </a:r>
            <a:br>
              <a:rPr lang="ru-RU" sz="3200" b="0" dirty="0" smtClean="0">
                <a:latin typeface="Arno Pro" pitchFamily="18" charset="0"/>
              </a:rPr>
            </a:br>
            <a:r>
              <a:rPr lang="ru-RU" sz="3200" b="0" dirty="0" smtClean="0">
                <a:latin typeface="Arno Pro" pitchFamily="18" charset="0"/>
              </a:rPr>
              <a:t/>
            </a:r>
            <a:br>
              <a:rPr lang="ru-RU" sz="3200" b="0" dirty="0" smtClean="0">
                <a:latin typeface="Arno Pro" pitchFamily="18" charset="0"/>
              </a:rPr>
            </a:br>
            <a:r>
              <a:rPr lang="ru-RU" sz="3200" b="0" dirty="0" smtClean="0">
                <a:latin typeface="Arno Pro" pitchFamily="18" charset="0"/>
              </a:rPr>
              <a:t>Мониторинг движения обучающихся</a:t>
            </a:r>
            <a:br>
              <a:rPr lang="ru-RU" sz="3200" b="0" dirty="0" smtClean="0">
                <a:latin typeface="Arno Pro" pitchFamily="18" charset="0"/>
              </a:rPr>
            </a:br>
            <a:r>
              <a:rPr lang="ru-RU" sz="2400" dirty="0" smtClean="0">
                <a:latin typeface="Arno Pro" pitchFamily="18" charset="0"/>
              </a:rPr>
              <a:t>Вывод: наблюдается тенденция преобладания прибытия обучающихся над выбытием, что свидетельствует о повышении имиджа ОО</a:t>
            </a:r>
            <a:r>
              <a:rPr lang="ru-RU" sz="3200" b="0" dirty="0">
                <a:latin typeface="Arno Pro" pitchFamily="18" charset="0"/>
              </a:rPr>
              <a:t/>
            </a:r>
            <a:br>
              <a:rPr lang="ru-RU" sz="3200" b="0" dirty="0">
                <a:latin typeface="Arno Pro" pitchFamily="18" charset="0"/>
              </a:rPr>
            </a:br>
            <a:r>
              <a:rPr lang="ru-RU" sz="3200" b="0" dirty="0">
                <a:latin typeface="Arno Pro" pitchFamily="18" charset="0"/>
              </a:rPr>
              <a:t> </a:t>
            </a:r>
            <a:endParaRPr lang="ru-RU" sz="3200" dirty="0"/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1728501"/>
              </p:ext>
            </p:extLst>
          </p:nvPr>
        </p:nvGraphicFramePr>
        <p:xfrm>
          <a:off x="107504" y="260648"/>
          <a:ext cx="864096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44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286520"/>
            <a:ext cx="8572560" cy="571480"/>
          </a:xfrm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</a:rPr>
              <a:t>достижения учащихся в конкурсах 2016г</a:t>
            </a:r>
            <a:br>
              <a:rPr lang="ru-RU" sz="2800" dirty="0" smtClean="0">
                <a:solidFill>
                  <a:schemeClr val="tx2"/>
                </a:solidFill>
              </a:rPr>
            </a:br>
            <a:endParaRPr lang="ru-RU" sz="28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509631"/>
              </p:ext>
            </p:extLst>
          </p:nvPr>
        </p:nvGraphicFramePr>
        <p:xfrm>
          <a:off x="251519" y="785794"/>
          <a:ext cx="8606760" cy="5500721"/>
        </p:xfrm>
        <a:graphic>
          <a:graphicData uri="http://schemas.openxmlformats.org/drawingml/2006/table">
            <a:tbl>
              <a:tblPr/>
              <a:tblGrid>
                <a:gridCol w="5331180"/>
                <a:gridCol w="3275580"/>
              </a:tblGrid>
              <a:tr h="305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Международный интернет-конкурс «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Поделкин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Лауреаты, дипломы 1 и 2 степени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Всероссийский конкурс социальных реклам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призеры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Всероссийский конкурс социальной рекламы «Взгляд молодых»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победитель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 Всероссийский творческий конкурс, приуроченный к празднованию 8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марта «Подарок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Маме»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Дипломы 1, 2 степени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Городской фестиваль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«Зажигаем звезды»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 места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Городская военизированная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игра «Призывник - 2016»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Военизированная игра «Сильные люди»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Городской интернет – конкурс  «Стоп - кадр»</a:t>
                      </a: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место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Лыжные гонки «Метелица»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2 команд. место, личное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–2 место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Городской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конкурс 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-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комсомольчанин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01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Городской конкурс «Ученик года»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Диплом в номинации «Самый находчивый»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Городская выставка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Шагает эра космоса вперед»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Диплом за лучшую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работу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Фестиваль художественной самодеятельности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«Гран – при»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номинации «Вокал»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Военизированная игра «Орленок»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место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438" marR="10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>
          <a:xfrm flipV="1">
            <a:off x="6500826" y="357167"/>
            <a:ext cx="1042974" cy="285751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7344816" cy="4320480"/>
          </a:xfrm>
        </p:spPr>
        <p:txBody>
          <a:bodyPr>
            <a:normAutofit/>
          </a:bodyPr>
          <a:lstStyle/>
          <a:p>
            <a:pPr marL="182880">
              <a:spcBef>
                <a:spcPct val="0"/>
              </a:spcBef>
              <a:buSzPct val="128000"/>
            </a:pPr>
            <a:endParaRPr lang="ru-RU" sz="4400" dirty="0" smtClean="0"/>
          </a:p>
          <a:p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656183"/>
          </a:xfrm>
        </p:spPr>
        <p:txBody>
          <a:bodyPr/>
          <a:lstStyle/>
          <a:p>
            <a:r>
              <a:rPr lang="ru-RU" sz="2800" dirty="0" smtClean="0"/>
              <a:t>Направления программы преобразования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829" y="1412776"/>
            <a:ext cx="2448272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Создание  эффективной модели управления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организацией (ОО)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80309" y="1412776"/>
            <a:ext cx="2448272" cy="237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пределение миссии школы, принятой всеми участниками образовательной деятельности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14480" y="4143131"/>
            <a:ext cx="2542337" cy="2363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кадров к работе в условиях реализации проекта,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вовлечение 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56173" y="4130359"/>
            <a:ext cx="2448272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оптимизация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образовательнойдеятельности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275856" y="1412776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72000" y="1412776"/>
            <a:ext cx="129614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635896" y="2060848"/>
            <a:ext cx="2880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427984" y="1844824"/>
            <a:ext cx="936104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 smtClean="0"/>
              <a:t>Результаты (качественные, количественные). Оценка результативности проекта.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5720" y="1071546"/>
            <a:ext cx="8715436" cy="5381790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Снизилось количество обучающихся, совершивших преступления и правонарушения в 4 раза, 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снизилось количество немотивированных пропусков уроков в 3 раза, 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доля обучающихся, владеющих способами проектной  деятельности -75,6%,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 доля обучающихся, владеющих способами исследовательской деятельности- 44%, 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Доля обучающихся, владеющих способами творческой деятельности- 64%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наблюдается положительная динамика итогов мониторингов по линии РЦОКО; 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имеются в наличии проектные продукты; 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 отсутствуют обучающиеся, не приступившие к обучению в начале учебного года, четверти;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Растет количество достижений обучающихся в конкурсах, соревнованиях и т.п.;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Отсутствуют обучающиеся, отчисленные до окончания уровня образования; 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улучшается состояние образовательной среды, МТБ в основном за счёт приобретения комплектов робототехники, компьютеров, проекторов, станков; </a:t>
            </a:r>
          </a:p>
          <a:p>
            <a:pPr marL="457200" indent="-457200" algn="just">
              <a:lnSpc>
                <a:spcPct val="80000"/>
              </a:lnSpc>
              <a:buNone/>
              <a:defRPr/>
            </a:pPr>
            <a:endParaRPr lang="ru-RU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64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093296"/>
            <a:ext cx="7027183" cy="504056"/>
          </a:xfrm>
        </p:spPr>
        <p:txBody>
          <a:bodyPr/>
          <a:lstStyle/>
          <a:p>
            <a:r>
              <a:rPr lang="ru-RU" sz="3200" dirty="0" smtClean="0"/>
              <a:t>Задачи на 2016-17уч.г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78198" cy="6192688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2"/>
                </a:solidFill>
              </a:rPr>
              <a:t>Продолжить совершенствование</a:t>
            </a:r>
            <a:r>
              <a:rPr lang="ru-RU" sz="1600" b="1" dirty="0" smtClean="0">
                <a:solidFill>
                  <a:schemeClr val="tx2"/>
                </a:solidFill>
              </a:rPr>
              <a:t> МТБ </a:t>
            </a:r>
            <a:r>
              <a:rPr lang="ru-RU" sz="1600" dirty="0" smtClean="0">
                <a:solidFill>
                  <a:schemeClr val="tx2"/>
                </a:solidFill>
              </a:rPr>
              <a:t>(обновление компьютерного и станочного парков);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>Продолжить участие в </a:t>
            </a:r>
            <a:r>
              <a:rPr lang="ru-RU" sz="1600" b="1" dirty="0" smtClean="0">
                <a:solidFill>
                  <a:schemeClr val="tx2"/>
                </a:solidFill>
              </a:rPr>
              <a:t>городской программе </a:t>
            </a:r>
            <a:r>
              <a:rPr lang="ru-RU" sz="1600" dirty="0">
                <a:solidFill>
                  <a:schemeClr val="tx2"/>
                </a:solidFill>
              </a:rPr>
              <a:t>«Образование для жизни, образование для будущего» </a:t>
            </a:r>
            <a:endParaRPr lang="ru-RU" sz="1600" dirty="0" smtClean="0">
              <a:solidFill>
                <a:schemeClr val="tx2"/>
              </a:solidFill>
            </a:endParaRPr>
          </a:p>
          <a:p>
            <a:r>
              <a:rPr lang="ru-RU" sz="1600" dirty="0" smtClean="0">
                <a:solidFill>
                  <a:schemeClr val="tx2"/>
                </a:solidFill>
              </a:rPr>
              <a:t>Провести  углубленную </a:t>
            </a:r>
            <a:r>
              <a:rPr lang="ru-RU" sz="1600" b="1" dirty="0" smtClean="0">
                <a:solidFill>
                  <a:schemeClr val="tx2"/>
                </a:solidFill>
              </a:rPr>
              <a:t>диагностику мотивационной сф</a:t>
            </a:r>
            <a:r>
              <a:rPr lang="ru-RU" sz="1600" dirty="0" smtClean="0">
                <a:solidFill>
                  <a:schemeClr val="tx2"/>
                </a:solidFill>
              </a:rPr>
              <a:t>еры обучающихся;</a:t>
            </a:r>
          </a:p>
          <a:p>
            <a:r>
              <a:rPr lang="ru-RU" sz="1600" b="1" dirty="0" smtClean="0">
                <a:solidFill>
                  <a:schemeClr val="tx2"/>
                </a:solidFill>
              </a:rPr>
              <a:t>Оптимизировать ОД</a:t>
            </a:r>
            <a:r>
              <a:rPr lang="ru-RU" sz="1600" dirty="0" smtClean="0">
                <a:solidFill>
                  <a:schemeClr val="tx2"/>
                </a:solidFill>
              </a:rPr>
              <a:t>: применять формирующее оценивание, </a:t>
            </a:r>
            <a:r>
              <a:rPr lang="ru-RU" sz="1600" dirty="0" err="1" smtClean="0">
                <a:solidFill>
                  <a:schemeClr val="tx2"/>
                </a:solidFill>
              </a:rPr>
              <a:t>мелкоблочное</a:t>
            </a:r>
            <a:r>
              <a:rPr lang="ru-RU" sz="1600" dirty="0" smtClean="0">
                <a:solidFill>
                  <a:schemeClr val="tx2"/>
                </a:solidFill>
              </a:rPr>
              <a:t> тестирование </a:t>
            </a:r>
            <a:r>
              <a:rPr lang="ru-RU" sz="1600" dirty="0">
                <a:solidFill>
                  <a:schemeClr val="tx2"/>
                </a:solidFill>
              </a:rPr>
              <a:t>по ключевым темам </a:t>
            </a:r>
            <a:r>
              <a:rPr lang="ru-RU" sz="1600" dirty="0" smtClean="0">
                <a:solidFill>
                  <a:schemeClr val="tx2"/>
                </a:solidFill>
              </a:rPr>
              <a:t>программы, «часы тихого чтения», другие интенсивные и эффективные методы обучения.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>Реализация ФГОС ОВЗ, создание </a:t>
            </a:r>
            <a:r>
              <a:rPr lang="ru-RU" sz="1600" b="1" dirty="0" smtClean="0">
                <a:solidFill>
                  <a:schemeClr val="tx2"/>
                </a:solidFill>
              </a:rPr>
              <a:t>эффективной системы психолого-педагогического сопровождения детей с ОВЗ (53 в специальных коррекционных классах и 7 в обычных классах, 4 инвалида), создание соответствующей материальной базы;</a:t>
            </a:r>
          </a:p>
          <a:p>
            <a:pPr lvl="0"/>
            <a:r>
              <a:rPr lang="ru-RU" sz="1600" dirty="0" smtClean="0">
                <a:solidFill>
                  <a:schemeClr val="tx2"/>
                </a:solidFill>
              </a:rPr>
              <a:t>продолжить педагогическое сопровождение обучающихся , находящихся в сложных социальных условиях (с низкой мотивацией), через реализацию </a:t>
            </a:r>
            <a:r>
              <a:rPr lang="ru-RU" sz="1600" b="1" dirty="0" smtClean="0">
                <a:solidFill>
                  <a:schemeClr val="tx2"/>
                </a:solidFill>
              </a:rPr>
              <a:t>социальных проектов;</a:t>
            </a:r>
          </a:p>
          <a:p>
            <a:pPr lvl="0"/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u="sng" dirty="0" smtClean="0"/>
              <a:t>дальнейшее наполнение</a:t>
            </a:r>
            <a:r>
              <a:rPr lang="ru-RU" sz="1600" dirty="0" smtClean="0"/>
              <a:t> и </a:t>
            </a:r>
            <a:r>
              <a:rPr lang="ru-RU" sz="1600" b="1" u="sng" dirty="0" smtClean="0"/>
              <a:t>расширение</a:t>
            </a:r>
            <a:r>
              <a:rPr lang="ru-RU" sz="1600" dirty="0" smtClean="0"/>
              <a:t> образовательной среды</a:t>
            </a:r>
          </a:p>
          <a:p>
            <a:pPr lvl="0"/>
            <a:r>
              <a:rPr lang="ru-RU" sz="1600" dirty="0" smtClean="0"/>
              <a:t>Вводить новые механизмы стимулирования обучающихся (проекты по развитию детской одаренности, подготовки к ЕГЭ, олимпиадам)</a:t>
            </a:r>
          </a:p>
          <a:p>
            <a:pPr lvl="0"/>
            <a:r>
              <a:rPr lang="ru-RU" sz="1600" b="1" dirty="0" smtClean="0"/>
              <a:t>Работа в информационной системе </a:t>
            </a:r>
            <a:r>
              <a:rPr lang="ru-RU" sz="1600" b="1" u="sng" dirty="0" err="1" smtClean="0"/>
              <a:t>Дневник.ру</a:t>
            </a:r>
            <a:endParaRPr lang="ru-RU" sz="1600" b="1" u="sng" dirty="0" smtClean="0"/>
          </a:p>
          <a:p>
            <a:pPr lvl="0"/>
            <a:r>
              <a:rPr lang="ru-RU" sz="1600" b="1" u="sng" dirty="0"/>
              <a:t>Реализация ФГОС ООП 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97526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37312"/>
            <a:ext cx="8280919" cy="360040"/>
          </a:xfrm>
        </p:spPr>
        <p:txBody>
          <a:bodyPr/>
          <a:lstStyle/>
          <a:p>
            <a:r>
              <a:rPr lang="ru-RU" sz="2800" dirty="0" smtClean="0"/>
              <a:t>Изучение запросов родителей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4752528"/>
          </a:xfrm>
        </p:spPr>
        <p:txBody>
          <a:bodyPr>
            <a:normAutofit/>
          </a:bodyPr>
          <a:lstStyle/>
          <a:p>
            <a:r>
              <a:rPr lang="ru-RU" dirty="0" smtClean="0"/>
              <a:t>Выбор профиля обучения (итоги анкетирования)</a:t>
            </a:r>
          </a:p>
          <a:p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8172400" y="436510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707791"/>
              </p:ext>
            </p:extLst>
          </p:nvPr>
        </p:nvGraphicFramePr>
        <p:xfrm>
          <a:off x="467544" y="736402"/>
          <a:ext cx="7920880" cy="4728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4680520"/>
              </a:tblGrid>
              <a:tr h="4800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Класс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направленность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2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2016-17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2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Спортивно-эстетический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2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2б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Эколого- </a:t>
                      </a:r>
                      <a:r>
                        <a:rPr lang="ru-RU" sz="2000" dirty="0" err="1" smtClean="0">
                          <a:effectLst/>
                        </a:rPr>
                        <a:t>валеологический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2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ХЭН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2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3б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Спортивно-эстетический.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2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ХЭН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2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5а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Спортивно-эстетический.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2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6а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ХЭН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4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6б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спортивный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2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7а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ХЭН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14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ХЭН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  <a:tr h="392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9а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общеобразовательный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268" marR="492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758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5733256"/>
            <a:ext cx="7838256" cy="720080"/>
          </a:xfrm>
        </p:spPr>
        <p:txBody>
          <a:bodyPr/>
          <a:lstStyle/>
          <a:p>
            <a:r>
              <a:rPr lang="ru-RU" dirty="0" smtClean="0"/>
              <a:t>Проблемы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80920" cy="547260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ru-RU" sz="2400" b="1" u="sng" dirty="0"/>
              <a:t>На начало  учебного года в школе 430 учеников в 19 классах-комплектах.</a:t>
            </a:r>
          </a:p>
          <a:p>
            <a:pPr>
              <a:lnSpc>
                <a:spcPct val="80000"/>
              </a:lnSpc>
              <a:buNone/>
              <a:defRPr/>
            </a:pPr>
            <a:endParaRPr lang="ru-RU" sz="2400" b="1" u="sng" dirty="0"/>
          </a:p>
          <a:p>
            <a:pPr>
              <a:lnSpc>
                <a:spcPct val="80000"/>
              </a:lnSpc>
              <a:buNone/>
              <a:defRPr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Нерешенными являются следующие </a:t>
            </a:r>
            <a:r>
              <a:rPr lang="ru-RU" sz="2600" b="1" u="sng" dirty="0"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Здоровье школьников, результаты спортивных соревнований. 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Высокий процент пропусков уроков.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Качество знаний учащихся остается невысоким, наметилась тенденция к повышению.</a:t>
            </a:r>
          </a:p>
          <a:p>
            <a:pPr>
              <a:lnSpc>
                <a:spcPct val="90000"/>
              </a:lnSpc>
              <a:defRPr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Материально-техническая база: необходимо обновлять учебные пособия в кабинетах, оформлять отдельные кабинеты, обновлять парк ПК; низкие результаты экзаменов в 9 классах;</a:t>
            </a:r>
          </a:p>
          <a:p>
            <a:pPr>
              <a:lnSpc>
                <a:spcPct val="90000"/>
              </a:lnSpc>
              <a:defRPr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низкие результаты по итогам участия школьников в олимпиадах;</a:t>
            </a:r>
          </a:p>
          <a:p>
            <a:pPr>
              <a:lnSpc>
                <a:spcPct val="90000"/>
              </a:lnSpc>
              <a:defRPr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плохой внешний вид, отсутствие единой формы;</a:t>
            </a:r>
          </a:p>
          <a:p>
            <a:pPr>
              <a:lnSpc>
                <a:spcPct val="90000"/>
              </a:lnSpc>
              <a:defRPr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наличие травм учащихся во время ОП;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Профилактика правонарушений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Создание службы медиации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Индивидуальная работа. Ежедневный контроль, выявление СОП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Профилактика наркомании, токсикомании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Дорожная безопасность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Развитие детских организаций (российское движение школьников)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Государственная символика</a:t>
            </a:r>
          </a:p>
          <a:p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Допобразование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: увеличить охватит количество кружков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0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5445224"/>
            <a:ext cx="6512511" cy="1143000"/>
          </a:xfrm>
        </p:spPr>
        <p:txBody>
          <a:bodyPr/>
          <a:lstStyle/>
          <a:p>
            <a:r>
              <a:rPr lang="ru-RU" sz="2400" dirty="0"/>
              <a:t>КАЧЕСТВЕННЫЙ СОСТАВ</a:t>
            </a:r>
            <a:br>
              <a:rPr lang="ru-RU" sz="2400" dirty="0"/>
            </a:br>
            <a:r>
              <a:rPr lang="ru-RU" sz="2400" dirty="0"/>
              <a:t>АДМИНИСТРАЦИИ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80920" cy="5112568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ru-RU" sz="2400" dirty="0" smtClean="0"/>
              <a:t>Директор Дёмина Татьяна Юрьевна, высшее </a:t>
            </a:r>
            <a:r>
              <a:rPr lang="ru-RU" sz="2400" dirty="0"/>
              <a:t>образование, аттестована на СЗД,  </a:t>
            </a:r>
            <a:r>
              <a:rPr lang="ru-RU" sz="2400" dirty="0" smtClean="0"/>
              <a:t>стаж-28 </a:t>
            </a:r>
            <a:r>
              <a:rPr lang="ru-RU" sz="2400" dirty="0"/>
              <a:t>лет, 2006г- диплом менеджера, 2015г- пожарный минимум, курсы по ТБ-2013г </a:t>
            </a:r>
          </a:p>
          <a:p>
            <a:pPr algn="just">
              <a:defRPr/>
            </a:pPr>
            <a:r>
              <a:rPr lang="ru-RU" sz="2400" dirty="0"/>
              <a:t>Зам. директора по </a:t>
            </a:r>
            <a:r>
              <a:rPr lang="ru-RU" sz="2400" dirty="0" smtClean="0"/>
              <a:t>УВР Караваева Наталья Викторовна, </a:t>
            </a:r>
            <a:r>
              <a:rPr lang="ru-RU" sz="2400" dirty="0"/>
              <a:t>высшее образование, </a:t>
            </a:r>
            <a:r>
              <a:rPr lang="ru-RU" sz="2400" dirty="0" smtClean="0">
                <a:solidFill>
                  <a:schemeClr val="tx1"/>
                </a:solidFill>
              </a:rPr>
              <a:t>стаж-19 </a:t>
            </a:r>
            <a:r>
              <a:rPr lang="ru-RU" sz="2400" dirty="0">
                <a:solidFill>
                  <a:schemeClr val="tx1"/>
                </a:solidFill>
              </a:rPr>
              <a:t>лет,   2013г- </a:t>
            </a:r>
            <a:r>
              <a:rPr lang="ru-RU" sz="2400" dirty="0"/>
              <a:t>диплом менеджера</a:t>
            </a:r>
          </a:p>
          <a:p>
            <a:pPr algn="just">
              <a:defRPr/>
            </a:pPr>
            <a:r>
              <a:rPr lang="ru-RU" sz="2400" dirty="0"/>
              <a:t>Зам. директора по </a:t>
            </a:r>
            <a:r>
              <a:rPr lang="ru-RU" sz="2400" dirty="0" smtClean="0"/>
              <a:t>УВР </a:t>
            </a:r>
            <a:r>
              <a:rPr lang="ru-RU" sz="2400" dirty="0" err="1" smtClean="0"/>
              <a:t>Маргис</a:t>
            </a:r>
            <a:r>
              <a:rPr lang="ru-RU" sz="2400" dirty="0" smtClean="0"/>
              <a:t> Ирина Сергеевна, </a:t>
            </a:r>
            <a:r>
              <a:rPr lang="ru-RU" sz="2400" dirty="0"/>
              <a:t>высшее образование, стаж- </a:t>
            </a:r>
            <a:r>
              <a:rPr lang="ru-RU" sz="2400" dirty="0" smtClean="0">
                <a:solidFill>
                  <a:schemeClr val="tx1"/>
                </a:solidFill>
              </a:rPr>
              <a:t>22 </a:t>
            </a:r>
            <a:r>
              <a:rPr lang="ru-RU" sz="2400" dirty="0">
                <a:solidFill>
                  <a:schemeClr val="tx1"/>
                </a:solidFill>
              </a:rPr>
              <a:t>года,   </a:t>
            </a:r>
            <a:r>
              <a:rPr lang="ru-RU" sz="2400" dirty="0" smtClean="0">
                <a:solidFill>
                  <a:schemeClr val="tx1"/>
                </a:solidFill>
              </a:rPr>
              <a:t>2014г- </a:t>
            </a:r>
            <a:r>
              <a:rPr lang="ru-RU" sz="2400" dirty="0"/>
              <a:t>диплом менеджера</a:t>
            </a:r>
          </a:p>
          <a:p>
            <a:pPr algn="just">
              <a:defRPr/>
            </a:pPr>
            <a:r>
              <a:rPr lang="ru-RU" sz="2400" dirty="0"/>
              <a:t>Зам. директора по </a:t>
            </a:r>
            <a:r>
              <a:rPr lang="ru-RU" sz="2400" dirty="0" smtClean="0"/>
              <a:t>ВР Зюзина Лариса Александровна, </a:t>
            </a:r>
            <a:r>
              <a:rPr lang="ru-RU" sz="2400" dirty="0"/>
              <a:t>высшее образование, аттестована на СЗД, стаж </a:t>
            </a:r>
            <a:r>
              <a:rPr lang="ru-RU" sz="2400" dirty="0" smtClean="0"/>
              <a:t>-30 </a:t>
            </a:r>
            <a:r>
              <a:rPr lang="ru-RU" sz="2400" dirty="0"/>
              <a:t>лет, 2004г- диплом менеджера</a:t>
            </a:r>
          </a:p>
        </p:txBody>
      </p:sp>
    </p:spTree>
    <p:extLst>
      <p:ext uri="{BB962C8B-B14F-4D97-AF65-F5344CB8AC3E}">
        <p14:creationId xmlns:p14="http://schemas.microsoft.com/office/powerpoint/2010/main" val="275215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733256"/>
            <a:ext cx="6512511" cy="504056"/>
          </a:xfrm>
        </p:spPr>
        <p:txBody>
          <a:bodyPr/>
          <a:lstStyle/>
          <a:p>
            <a:r>
              <a:rPr lang="ru-RU" sz="2800" dirty="0" smtClean="0"/>
              <a:t>Награды </a:t>
            </a:r>
            <a:r>
              <a:rPr lang="ru-RU" sz="2800" dirty="0"/>
              <a:t>и </a:t>
            </a:r>
            <a:r>
              <a:rPr lang="ru-RU" sz="2800" dirty="0" smtClean="0"/>
              <a:t>звания педагогов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96944" cy="5001736"/>
          </a:xfrm>
        </p:spPr>
        <p:txBody>
          <a:bodyPr>
            <a:normAutofit fontScale="85000" lnSpcReduction="20000"/>
          </a:bodyPr>
          <a:lstStyle/>
          <a:p>
            <a:pPr algn="just">
              <a:defRPr/>
            </a:pPr>
            <a:r>
              <a:rPr lang="ru-RU" sz="2400" b="1" u="sng" dirty="0" smtClean="0"/>
              <a:t>Зюзина Лариса Александровна</a:t>
            </a:r>
            <a:r>
              <a:rPr lang="ru-RU" sz="2400" dirty="0" smtClean="0"/>
              <a:t>, зам. директора по ВР, учитель </a:t>
            </a:r>
            <a:r>
              <a:rPr lang="ru-RU" sz="2400" dirty="0"/>
              <a:t>начальных классов,  награждена Почётной грамотой Министерства </a:t>
            </a:r>
            <a:r>
              <a:rPr lang="ru-RU" sz="2400" dirty="0" smtClean="0"/>
              <a:t>образования и науки РФ;</a:t>
            </a:r>
            <a:endParaRPr lang="ru-RU" sz="2400" dirty="0"/>
          </a:p>
          <a:p>
            <a:pPr algn="just">
              <a:defRPr/>
            </a:pPr>
            <a:r>
              <a:rPr lang="ru-RU" sz="2400" b="1" u="sng" dirty="0" err="1"/>
              <a:t>Моляренко</a:t>
            </a:r>
            <a:r>
              <a:rPr lang="ru-RU" sz="2400" b="1" u="sng" dirty="0"/>
              <a:t> Валентина Петровна</a:t>
            </a:r>
            <a:r>
              <a:rPr lang="ru-RU" sz="2400" dirty="0"/>
              <a:t>, учитель истории и обществознания, награждена Значком «Отличник народного просвещения»;</a:t>
            </a:r>
          </a:p>
          <a:p>
            <a:pPr algn="just">
              <a:defRPr/>
            </a:pPr>
            <a:r>
              <a:rPr lang="ru-RU" sz="2400" b="1" u="sng" dirty="0" err="1"/>
              <a:t>Шлыкова</a:t>
            </a:r>
            <a:r>
              <a:rPr lang="ru-RU" sz="2400" b="1" u="sng" dirty="0"/>
              <a:t> Лидия Анатольевна</a:t>
            </a:r>
            <a:r>
              <a:rPr lang="ru-RU" sz="2400" dirty="0"/>
              <a:t>, учитель математики, награждена  Нагрудным знаком «Почётный работник общего образования РФ»;</a:t>
            </a:r>
          </a:p>
          <a:p>
            <a:pPr algn="just">
              <a:defRPr/>
            </a:pPr>
            <a:r>
              <a:rPr lang="ru-RU" sz="2400" b="1" u="sng" dirty="0"/>
              <a:t>Муковоз Ирина Николаевна</a:t>
            </a:r>
            <a:r>
              <a:rPr lang="ru-RU" sz="2400" dirty="0"/>
              <a:t>, учитель географии, награждена  Почётной грамотой министерства образования и науки РФ ;</a:t>
            </a:r>
          </a:p>
          <a:p>
            <a:pPr algn="just">
              <a:defRPr/>
            </a:pPr>
            <a:r>
              <a:rPr lang="ru-RU" sz="2400" b="1" u="sng" dirty="0" err="1"/>
              <a:t>Жарикова</a:t>
            </a:r>
            <a:r>
              <a:rPr lang="ru-RU" sz="2400" b="1" u="sng" dirty="0"/>
              <a:t> Татьяна Юрьевна</a:t>
            </a:r>
            <a:r>
              <a:rPr lang="ru-RU" sz="2400" dirty="0"/>
              <a:t>, учитель начальных классов, награждена  Почётной грамотой министерства образования и науки РФ;</a:t>
            </a:r>
          </a:p>
          <a:p>
            <a:pPr algn="just">
              <a:defRPr/>
            </a:pPr>
            <a:r>
              <a:rPr lang="ru-RU" sz="2400" b="1" u="sng" dirty="0" err="1"/>
              <a:t>Кирий</a:t>
            </a:r>
            <a:r>
              <a:rPr lang="ru-RU" sz="2400" b="1" u="sng" dirty="0"/>
              <a:t> Ирина Викторовна</a:t>
            </a:r>
            <a:r>
              <a:rPr lang="ru-RU" sz="2400" dirty="0"/>
              <a:t>, педагог дополнительного образования, награждена  Почётной грамотой министерства образования и науки РФ.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84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589240"/>
            <a:ext cx="8496943" cy="720080"/>
          </a:xfrm>
        </p:spPr>
        <p:txBody>
          <a:bodyPr/>
          <a:lstStyle/>
          <a:p>
            <a:r>
              <a:rPr lang="ru-RU" sz="3200" dirty="0">
                <a:latin typeface="Arno Pro" pitchFamily="18" charset="0"/>
              </a:rPr>
              <a:t>Структура  </a:t>
            </a:r>
            <a:r>
              <a:rPr lang="ru-RU" sz="3200" dirty="0" smtClean="0">
                <a:latin typeface="Arno Pro" pitchFamily="18" charset="0"/>
              </a:rPr>
              <a:t>классов в </a:t>
            </a:r>
            <a:r>
              <a:rPr lang="ru-RU" sz="3200" dirty="0">
                <a:latin typeface="Arno Pro" pitchFamily="18" charset="0"/>
              </a:rPr>
              <a:t>2015/2016 </a:t>
            </a:r>
            <a:r>
              <a:rPr lang="ru-RU" sz="3200" dirty="0" smtClean="0">
                <a:latin typeface="Arno Pro" pitchFamily="18" charset="0"/>
              </a:rPr>
              <a:t>уч. </a:t>
            </a:r>
            <a:r>
              <a:rPr lang="ru-RU" sz="3200" dirty="0">
                <a:latin typeface="Arno Pro" pitchFamily="18" charset="0"/>
              </a:rPr>
              <a:t>году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4713704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Начальное общее образование</a:t>
            </a:r>
          </a:p>
          <a:p>
            <a:pPr>
              <a:buFont typeface="Arial" charset="0"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9 классов </a:t>
            </a:r>
          </a:p>
          <a:p>
            <a:pPr>
              <a:buFont typeface="Arial" charset="0"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-УМК «Школа 2100» – 3А, 4А  </a:t>
            </a:r>
          </a:p>
          <a:p>
            <a:pPr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-УМК «Школа России» - 1Б, 1Б, 2А,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2Б,3Б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, 4Б, 4В- (классы коррекционного обучения 7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вида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Б, 4Б, 4В) </a:t>
            </a:r>
          </a:p>
          <a:p>
            <a:pPr>
              <a:buFont typeface="Arial" charset="0"/>
              <a:buNone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Основное общее образование</a:t>
            </a:r>
          </a:p>
          <a:p>
            <a:pPr marL="502920" indent="-457200"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7 классов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 базовой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подготовкой</a:t>
            </a:r>
          </a:p>
          <a:p>
            <a:pPr marL="502920" indent="-457200"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5А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, 6А, 7А, 8А – общеобразовательные классы с  художественно-эстетическим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направлением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5Б, 9А – спортивные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классы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Б – класс коррекционного обучения 7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вида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Среднее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образование: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(26 человек)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10а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- универсальный класс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82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5013176"/>
            <a:ext cx="7550224" cy="1152128"/>
          </a:xfrm>
        </p:spPr>
        <p:txBody>
          <a:bodyPr/>
          <a:lstStyle/>
          <a:p>
            <a:r>
              <a:rPr lang="ru-RU" dirty="0"/>
              <a:t>Режим работы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136904" cy="464169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400" dirty="0"/>
              <a:t>Занятия в одну дневную смену с 8.15 до 13.55ч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/>
              <a:t>Шестидневная учебная неделя (5-тидневная в 1-х </a:t>
            </a:r>
            <a:r>
              <a:rPr lang="ru-RU" sz="2400" dirty="0" smtClean="0"/>
              <a:t>классах, 2в для ОВЗ)</a:t>
            </a:r>
            <a:endParaRPr lang="ru-RU" sz="2400" dirty="0"/>
          </a:p>
          <a:p>
            <a:pPr>
              <a:lnSpc>
                <a:spcPct val="90000"/>
              </a:lnSpc>
              <a:defRPr/>
            </a:pPr>
            <a:r>
              <a:rPr lang="ru-RU" sz="2400" dirty="0"/>
              <a:t>Занятия школы полного дня с 13.30ч до 18.00ч по отдельному расписанию (внеурочная деятельность, кружки, секции)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/>
              <a:t>Продолжительность перемен (10, 20, 20, 10, 10 минут)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/>
              <a:t>ГПД (бесплатные) до </a:t>
            </a:r>
            <a:r>
              <a:rPr lang="ru-RU" sz="2400" dirty="0" smtClean="0"/>
              <a:t>14.30ч </a:t>
            </a:r>
            <a:r>
              <a:rPr lang="ru-RU" sz="2400" dirty="0"/>
              <a:t>в  1-4-х </a:t>
            </a:r>
            <a:r>
              <a:rPr lang="ru-RU" sz="2400" dirty="0" err="1"/>
              <a:t>кл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589240"/>
            <a:ext cx="6512511" cy="648072"/>
          </a:xfrm>
        </p:spPr>
        <p:txBody>
          <a:bodyPr/>
          <a:lstStyle/>
          <a:p>
            <a:r>
              <a:rPr lang="ru-RU" sz="2400" dirty="0"/>
              <a:t>Безопасность образовательной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136904" cy="48577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Учащихся совершивших правонарушения-  </a:t>
            </a:r>
            <a:r>
              <a:rPr lang="ru-RU" sz="2600" b="1" dirty="0" smtClean="0">
                <a:solidFill>
                  <a:schemeClr val="tx1"/>
                </a:solidFill>
              </a:rPr>
              <a:t>2 преступлений , правонарушения-3, </a:t>
            </a:r>
            <a:r>
              <a:rPr lang="ru-RU" sz="2600" b="1" dirty="0">
                <a:solidFill>
                  <a:schemeClr val="tx1"/>
                </a:solidFill>
              </a:rPr>
              <a:t>снижение на 40%.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Видеонаблюдение, добавлено за год 4 камеры</a:t>
            </a:r>
            <a:endParaRPr lang="ru-RU" sz="26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Пропускной режим (вахта)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Защита персональных данных 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Употребление наркотиков группой риска-0%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Получивших травмы в школе – 2</a:t>
            </a:r>
            <a:r>
              <a:rPr lang="ru-RU" sz="2600" b="1" dirty="0" smtClean="0">
                <a:solidFill>
                  <a:srgbClr val="FF0000"/>
                </a:solidFill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</a:rPr>
              <a:t> </a:t>
            </a:r>
            <a:r>
              <a:rPr lang="ru-RU" sz="2600" b="1" dirty="0">
                <a:solidFill>
                  <a:schemeClr val="tx1"/>
                </a:solidFill>
              </a:rPr>
              <a:t>учащийся.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Состояние </a:t>
            </a:r>
            <a:r>
              <a:rPr lang="ru-RU" sz="2600" b="1" dirty="0" smtClean="0">
                <a:solidFill>
                  <a:schemeClr val="tx1"/>
                </a:solidFill>
              </a:rPr>
              <a:t>здоровья. </a:t>
            </a:r>
            <a:r>
              <a:rPr lang="ru-RU" sz="2600" b="1" i="1" u="sng" dirty="0" smtClean="0">
                <a:solidFill>
                  <a:schemeClr val="tx1"/>
                </a:solidFill>
              </a:rPr>
              <a:t>Имеющиеся </a:t>
            </a:r>
            <a:r>
              <a:rPr lang="ru-RU" sz="2600" b="1" i="1" u="sng" dirty="0">
                <a:solidFill>
                  <a:schemeClr val="tx1"/>
                </a:solidFill>
              </a:rPr>
              <a:t>заболевания: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Заболевание нервной системы  </a:t>
            </a:r>
            <a:r>
              <a:rPr lang="ru-RU" sz="2600" b="1" u="sng" dirty="0">
                <a:solidFill>
                  <a:schemeClr val="tx1"/>
                </a:solidFill>
              </a:rPr>
              <a:t>15-6,8%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Нарушение осанки  33  -15%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Нарушение зрения  </a:t>
            </a:r>
            <a:r>
              <a:rPr lang="ru-RU" sz="2600" b="1" u="sng" dirty="0">
                <a:solidFill>
                  <a:schemeClr val="tx1"/>
                </a:solidFill>
              </a:rPr>
              <a:t>59  - 27% 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ФСШ  </a:t>
            </a:r>
            <a:r>
              <a:rPr lang="ru-RU" sz="2600" b="1" u="sng" dirty="0">
                <a:solidFill>
                  <a:schemeClr val="tx1"/>
                </a:solidFill>
              </a:rPr>
              <a:t>103 - 46,6%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ЖКТ  9</a:t>
            </a:r>
          </a:p>
          <a:p>
            <a:pPr>
              <a:lnSpc>
                <a:spcPct val="80000"/>
              </a:lnSpc>
              <a:defRPr/>
            </a:pPr>
            <a:r>
              <a:rPr lang="ru-RU" sz="2600" b="1" dirty="0">
                <a:solidFill>
                  <a:schemeClr val="tx1"/>
                </a:solidFill>
              </a:rPr>
              <a:t>Мочеполовая система  </a:t>
            </a:r>
            <a:r>
              <a:rPr lang="ru-RU" sz="2600" b="1" u="sng" dirty="0">
                <a:solidFill>
                  <a:schemeClr val="tx1"/>
                </a:solidFill>
              </a:rPr>
              <a:t>17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44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589240"/>
            <a:ext cx="6512511" cy="648072"/>
          </a:xfrm>
        </p:spPr>
        <p:txBody>
          <a:bodyPr/>
          <a:lstStyle/>
          <a:p>
            <a:r>
              <a:rPr lang="ru-RU" sz="2400" dirty="0"/>
              <a:t>Дополнительные образовательные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064896" cy="464169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400" dirty="0"/>
              <a:t>Хореографический коллектив «Счастливое детство» (</a:t>
            </a:r>
            <a:r>
              <a:rPr lang="ru-RU" sz="2400" dirty="0" err="1"/>
              <a:t>Кирий</a:t>
            </a:r>
            <a:r>
              <a:rPr lang="ru-RU" sz="2400" dirty="0"/>
              <a:t> И.В</a:t>
            </a:r>
            <a:r>
              <a:rPr lang="ru-RU" sz="2400" dirty="0" smtClean="0"/>
              <a:t>.)</a:t>
            </a:r>
            <a:endParaRPr lang="ru-RU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tx1"/>
                </a:solidFill>
              </a:rPr>
              <a:t>студия «Дизайнер» </a:t>
            </a:r>
            <a:r>
              <a:rPr lang="ru-RU" sz="2400" dirty="0" smtClean="0">
                <a:solidFill>
                  <a:schemeClr val="tx1"/>
                </a:solidFill>
              </a:rPr>
              <a:t>(Белоус М.Н.)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tx1"/>
                </a:solidFill>
              </a:rPr>
              <a:t>спортивная секция баскетбола (Шаронов Д.А.)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Спортивное </a:t>
            </a:r>
            <a:r>
              <a:rPr lang="ru-RU" sz="2400" dirty="0">
                <a:solidFill>
                  <a:schemeClr val="tx1"/>
                </a:solidFill>
              </a:rPr>
              <a:t>ориентирование (Кузнецов Д.С., ДЮСШ-4);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/>
              <a:t>Кружок Корреспондент (</a:t>
            </a:r>
            <a:r>
              <a:rPr lang="ru-RU" sz="2400" dirty="0" err="1"/>
              <a:t>Табанова</a:t>
            </a:r>
            <a:r>
              <a:rPr lang="ru-RU" sz="2400" dirty="0"/>
              <a:t> М.В</a:t>
            </a:r>
            <a:r>
              <a:rPr lang="ru-RU" sz="2400" dirty="0" smtClean="0"/>
              <a:t>.)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/>
              <a:t>Кружок «Очумелые ручки» (</a:t>
            </a:r>
            <a:r>
              <a:rPr lang="ru-RU" sz="2400" dirty="0" err="1" smtClean="0"/>
              <a:t>Бянкин</a:t>
            </a:r>
            <a:r>
              <a:rPr lang="ru-RU" sz="2400" dirty="0" smtClean="0"/>
              <a:t> В.П.)</a:t>
            </a:r>
            <a:endParaRPr lang="ru-RU" sz="2400" dirty="0"/>
          </a:p>
          <a:p>
            <a:pPr>
              <a:lnSpc>
                <a:spcPct val="90000"/>
              </a:lnSpc>
              <a:defRPr/>
            </a:pPr>
            <a:r>
              <a:rPr lang="ru-RU" sz="2400" dirty="0"/>
              <a:t>Внеурочная деятельность в 1-4 классах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1215862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1902</TotalTime>
  <Words>2454</Words>
  <Application>Microsoft Office PowerPoint</Application>
  <PresentationFormat>Экран (4:3)</PresentationFormat>
  <Paragraphs>483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Воздушный поток</vt:lpstr>
      <vt:lpstr>Отчет о работе МОУ СОШ № 19  г. Комсомольска-на-Амуре по переводу образовательной организации в режим  «эффективная школа»    2015-2016 уч.г.</vt:lpstr>
      <vt:lpstr>ЦЕЛЬ программы</vt:lpstr>
      <vt:lpstr>Направления программы преобразования</vt:lpstr>
      <vt:lpstr>КАЧЕСТВЕННЫЙ СОСТАВ АДМИНИСТРАЦИИ ШКОЛЫ</vt:lpstr>
      <vt:lpstr>Награды и звания педагогов </vt:lpstr>
      <vt:lpstr>Структура  классов в 2015/2016 уч. году </vt:lpstr>
      <vt:lpstr>Режим работы школы</vt:lpstr>
      <vt:lpstr>Безопасность образовательной среды</vt:lpstr>
      <vt:lpstr>Дополнительные образовательные программы</vt:lpstr>
      <vt:lpstr>Организация горячего питания</vt:lpstr>
      <vt:lpstr>Информационная доступность</vt:lpstr>
      <vt:lpstr>Социальная защита</vt:lpstr>
      <vt:lpstr>Работа школьной библиотеки</vt:lpstr>
      <vt:lpstr>Развитие материально- технической базы</vt:lpstr>
      <vt:lpstr>Отчёт о получении добровольных пожертвований</vt:lpstr>
      <vt:lpstr>ИННОВАЦИОННЫЕ ПРОЦЕССЫ В ШКОЛЕ</vt:lpstr>
      <vt:lpstr>мониторинг</vt:lpstr>
      <vt:lpstr>мониторинг</vt:lpstr>
      <vt:lpstr>мониторинг</vt:lpstr>
      <vt:lpstr>Выводы: в сравнении с 2014 годом показатель качества знаний вырос на 1,1 % при сохранении 100% успеваемости </vt:lpstr>
      <vt:lpstr>мониторинг</vt:lpstr>
      <vt:lpstr>Количество успевающих на «4» и «5» на уровнях образования  Вывод: в 10 классе количество ударников сохранилось на уровне 2014г, в 1-4, 5-9-х классах имеется тенденция к снижению (в 3-х,7-х, 8-х классах). </vt:lpstr>
      <vt:lpstr>Выводы: активность участия в региональных олимпиадах и конкурсах снизилась, но обучающиеся активней стали участвовать во всероссийских и международных конкурсах   мониторинг</vt:lpstr>
      <vt:lpstr>мониторинг</vt:lpstr>
      <vt:lpstr>мониторинг удовлетворенности обучающихся образовательной деятельностью</vt:lpstr>
      <vt:lpstr>мониторинг степени удовлетворенности родителей  работой ОО</vt:lpstr>
      <vt:lpstr>Мониторинг степени удовлетворённости педагогов</vt:lpstr>
      <vt:lpstr>2015-2016 2014-2015       Мониторинг движения обучающихся Вывод: наблюдается тенденция преобладания прибытия обучающихся над выбытием, что свидетельствует о повышении имиджа ОО  </vt:lpstr>
      <vt:lpstr>достижения учащихся в конкурсах 2016г </vt:lpstr>
      <vt:lpstr>Результаты (качественные, количественные). Оценка результативности проекта.</vt:lpstr>
      <vt:lpstr>Задачи на 2016-17уч.г</vt:lpstr>
      <vt:lpstr>Изучение запросов родителей</vt:lpstr>
      <vt:lpstr>Проблемы и задачи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</dc:title>
  <dc:creator>Пользователь</dc:creator>
  <cp:lastModifiedBy>Home</cp:lastModifiedBy>
  <cp:revision>213</cp:revision>
  <dcterms:created xsi:type="dcterms:W3CDTF">2014-10-17T03:38:44Z</dcterms:created>
  <dcterms:modified xsi:type="dcterms:W3CDTF">2017-03-26T08:03:59Z</dcterms:modified>
</cp:coreProperties>
</file>